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7" r:id="rId2"/>
    <p:sldId id="258" r:id="rId3"/>
    <p:sldId id="297" r:id="rId4"/>
    <p:sldId id="309" r:id="rId5"/>
    <p:sldId id="310" r:id="rId6"/>
    <p:sldId id="311" r:id="rId7"/>
    <p:sldId id="263" r:id="rId8"/>
    <p:sldId id="264" r:id="rId9"/>
    <p:sldId id="265" r:id="rId10"/>
    <p:sldId id="268" r:id="rId11"/>
    <p:sldId id="273" r:id="rId12"/>
    <p:sldId id="307" r:id="rId13"/>
    <p:sldId id="318" r:id="rId14"/>
    <p:sldId id="304" r:id="rId15"/>
    <p:sldId id="306" r:id="rId16"/>
    <p:sldId id="269" r:id="rId17"/>
    <p:sldId id="270" r:id="rId18"/>
    <p:sldId id="271" r:id="rId19"/>
    <p:sldId id="274" r:id="rId20"/>
    <p:sldId id="275" r:id="rId21"/>
    <p:sldId id="276" r:id="rId22"/>
    <p:sldId id="277" r:id="rId23"/>
    <p:sldId id="278" r:id="rId24"/>
    <p:sldId id="279" r:id="rId25"/>
    <p:sldId id="280" r:id="rId26"/>
    <p:sldId id="282" r:id="rId27"/>
    <p:sldId id="312" r:id="rId28"/>
    <p:sldId id="313" r:id="rId29"/>
    <p:sldId id="314" r:id="rId30"/>
    <p:sldId id="315" r:id="rId31"/>
    <p:sldId id="316" r:id="rId32"/>
    <p:sldId id="284" r:id="rId33"/>
    <p:sldId id="286" r:id="rId34"/>
    <p:sldId id="287" r:id="rId35"/>
    <p:sldId id="288" r:id="rId36"/>
    <p:sldId id="289" r:id="rId37"/>
    <p:sldId id="292" r:id="rId38"/>
    <p:sldId id="293" r:id="rId39"/>
    <p:sldId id="294" r:id="rId40"/>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9-03T16:52:23.682" idx="4">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2021/2/25</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750759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2021/2/25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0.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图片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81133" y="1844824"/>
            <a:ext cx="4849986"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287688" y="5229200"/>
            <a:ext cx="5804266" cy="1198880"/>
          </a:xfrm>
          <a:prstGeom prst="rect">
            <a:avLst/>
          </a:prstGeom>
        </p:spPr>
        <p:txBody>
          <a:bodyPr wrap="square">
            <a:spAutoFit/>
          </a:bodyPr>
          <a:lstStyle/>
          <a:p>
            <a:pPr algn="ctr"/>
            <a:r>
              <a:rPr lang="zh-CN" altLang="zh-CN" sz="36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大学生成长服务平台</a:t>
            </a:r>
          </a:p>
          <a:p>
            <a:pPr algn="ctr"/>
            <a:r>
              <a:rPr lang="en-US" altLang="zh-CN" dirty="0">
                <a:solidFill>
                  <a:schemeClr val="accent4"/>
                </a:solidFill>
              </a:rPr>
              <a:t> </a:t>
            </a:r>
          </a:p>
          <a:p>
            <a:pPr algn="ctr"/>
            <a:endParaRPr lang="en-US" altLang="zh-CN" dirty="0">
              <a:solidFill>
                <a:schemeClr val="accent4"/>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528" y="260648"/>
            <a:ext cx="2736304" cy="10564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矩形 10"/>
          <p:cNvSpPr/>
          <p:nvPr/>
        </p:nvSpPr>
        <p:spPr>
          <a:xfrm>
            <a:off x="1874345" y="1458138"/>
            <a:ext cx="3414310" cy="1107996"/>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4.</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发起活动</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(pc)</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6" name="图片 5"/>
          <p:cNvPicPr>
            <a:picLocks noChangeAspect="1"/>
          </p:cNvPicPr>
          <p:nvPr/>
        </p:nvPicPr>
        <p:blipFill>
          <a:blip r:embed="rId2"/>
          <a:stretch>
            <a:fillRect/>
          </a:stretch>
        </p:blipFill>
        <p:spPr>
          <a:xfrm>
            <a:off x="826135" y="1908175"/>
            <a:ext cx="8638540" cy="3593465"/>
          </a:xfrm>
          <a:prstGeom prst="rect">
            <a:avLst/>
          </a:prstGeom>
        </p:spPr>
      </p:pic>
      <p:cxnSp>
        <p:nvCxnSpPr>
          <p:cNvPr id="10" name="肘形连接符 9"/>
          <p:cNvCxnSpPr/>
          <p:nvPr/>
        </p:nvCxnSpPr>
        <p:spPr>
          <a:xfrm rot="10800000" flipV="1">
            <a:off x="9590405" y="4366895"/>
            <a:ext cx="1335405" cy="820420"/>
          </a:xfrm>
          <a:prstGeom prst="bentConnector3">
            <a:avLst>
              <a:gd name="adj1" fmla="val -47"/>
            </a:avLst>
          </a:prstGeom>
          <a:ln>
            <a:tailEnd type="arrow" w="med" len="med"/>
          </a:ln>
        </p:spPr>
        <p:style>
          <a:lnRef idx="1">
            <a:schemeClr val="accent2"/>
          </a:lnRef>
          <a:fillRef idx="0">
            <a:schemeClr val="accent2"/>
          </a:fillRef>
          <a:effectRef idx="0">
            <a:schemeClr val="accent2"/>
          </a:effectRef>
          <a:fontRef idx="minor">
            <a:schemeClr val="tx1"/>
          </a:fontRef>
        </p:style>
      </p:cxnSp>
      <p:sp>
        <p:nvSpPr>
          <p:cNvPr id="12" name="文本框 11"/>
          <p:cNvSpPr txBox="1"/>
          <p:nvPr/>
        </p:nvSpPr>
        <p:spPr>
          <a:xfrm>
            <a:off x="866140" y="5828030"/>
            <a:ext cx="9957435" cy="829945"/>
          </a:xfrm>
          <a:prstGeom prst="rect">
            <a:avLst/>
          </a:prstGeom>
          <a:noFill/>
          <a:ln w="9525">
            <a:noFill/>
          </a:ln>
        </p:spPr>
        <p:txBody>
          <a:bodyPr wrap="square">
            <a:spAutoFit/>
          </a:bodyPr>
          <a:lstStyle/>
          <a:p>
            <a:pPr indent="0"/>
            <a:r>
              <a:rPr lang="zh-CN" altLang="en-US" sz="16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如果在页面右侧找不到</a:t>
            </a:r>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【发起活动】</a:t>
            </a:r>
            <a:r>
              <a:rPr lang="zh-CN" altLang="en-US" sz="16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说明你还没有权限，需要联系分管团委老师或组织申请增加发起活动权限</a:t>
            </a:r>
          </a:p>
          <a:p>
            <a:pPr indent="0"/>
            <a:endParaRPr lang="zh-CN" altLang="en-US" sz="16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endParaRPr lang="zh-CN" altLang="en-US" sz="1600">
              <a:latin typeface="微软雅黑" panose="020B0503020204020204" charset="-122"/>
              <a:ea typeface="微软雅黑" panose="020B0503020204020204" charset="-122"/>
            </a:endParaRPr>
          </a:p>
        </p:txBody>
      </p:sp>
      <p:pic>
        <p:nvPicPr>
          <p:cNvPr id="16" name="图片 15">
            <a:extLst>
              <a:ext uri="{FF2B5EF4-FFF2-40B4-BE49-F238E27FC236}">
                <a16:creationId xmlns:a16="http://schemas.microsoft.com/office/drawing/2014/main" id="{50F7CEE3-31E6-425E-A13A-C6E3D65920EA}"/>
              </a:ext>
            </a:extLst>
          </p:cNvPr>
          <p:cNvPicPr>
            <a:picLocks noChangeAspect="1"/>
          </p:cNvPicPr>
          <p:nvPr/>
        </p:nvPicPr>
        <p:blipFill rotWithShape="1">
          <a:blip r:embed="rId3"/>
          <a:srcRect l="6447" t="7047" r="12854" b="6150"/>
          <a:stretch/>
        </p:blipFill>
        <p:spPr>
          <a:xfrm>
            <a:off x="9398257" y="2293704"/>
            <a:ext cx="2753360" cy="207319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6" name="文本框 5"/>
          <p:cNvSpPr txBox="1"/>
          <p:nvPr/>
        </p:nvSpPr>
        <p:spPr>
          <a:xfrm>
            <a:off x="6524837" y="44450"/>
            <a:ext cx="5375561" cy="7171194"/>
          </a:xfrm>
          <a:prstGeom prst="rect">
            <a:avLst/>
          </a:prstGeom>
          <a:noFill/>
          <a:ln w="9525">
            <a:noFill/>
          </a:ln>
        </p:spPr>
        <p:txBody>
          <a:bodyPr wrap="square">
            <a:spAutoFit/>
          </a:bodyPr>
          <a:lstStyle/>
          <a:p>
            <a:pPr marL="1606550" indent="-1606550"/>
            <a:endParaRPr lang="en-US" altLang="zh-CN" sz="1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endParaRPr>
          </a:p>
          <a:p>
            <a:pPr marL="1606550" indent="-1606550"/>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部落</a:t>
            </a:r>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sym typeface="+mn-ea"/>
              </a:rPr>
              <a:t>（必填）</a:t>
            </a:r>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p>
          <a:p>
            <a:pPr marL="1606550" indent="-1606550"/>
            <a:r>
              <a:rPr lang="zh-CN" altLang="en-US" sz="1400" b="0" dirty="0">
                <a:solidFill>
                  <a:srgbClr val="000000"/>
                </a:solidFill>
                <a:latin typeface="微软雅黑" panose="020B0503020204020204" charset="-122"/>
                <a:ea typeface="微软雅黑" panose="020B0503020204020204" charset="-122"/>
                <a:cs typeface="宋体" panose="02010600030101010101" pitchFamily="2" charset="-122"/>
              </a:rPr>
              <a:t>该活动应归属于学校哪个部落（只有你有管</a:t>
            </a:r>
          </a:p>
          <a:p>
            <a:pPr marL="1606550" indent="-1606550"/>
            <a:r>
              <a:rPr lang="zh-CN" altLang="en-US" sz="1400" b="0" dirty="0">
                <a:solidFill>
                  <a:srgbClr val="000000"/>
                </a:solidFill>
                <a:latin typeface="微软雅黑" panose="020B0503020204020204" charset="-122"/>
                <a:ea typeface="微软雅黑" panose="020B0503020204020204" charset="-122"/>
                <a:cs typeface="宋体" panose="02010600030101010101" pitchFamily="2" charset="-122"/>
              </a:rPr>
              <a:t>理权的部落才会显示）</a:t>
            </a:r>
          </a:p>
          <a:p>
            <a:pPr marL="1606550" indent="-1606550"/>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工作类别（必填）：</a:t>
            </a:r>
            <a:endParaRPr lang="en-US" altLang="zh-CN" sz="1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endParaRPr>
          </a:p>
          <a:p>
            <a:pPr marL="1606550" indent="-1606550"/>
            <a:r>
              <a:rPr lang="zh-CN" altLang="en-US" sz="1400" dirty="0">
                <a:solidFill>
                  <a:srgbClr val="000000"/>
                </a:solidFill>
                <a:latin typeface="微软雅黑" panose="020B0503020204020204" charset="-122"/>
                <a:ea typeface="微软雅黑" panose="020B0503020204020204" charset="-122"/>
              </a:rPr>
              <a:t>选择对应的工作类别</a:t>
            </a:r>
            <a:endParaRPr lang="en-US" altLang="zh-CN" sz="1400" dirty="0">
              <a:solidFill>
                <a:srgbClr val="000000"/>
              </a:solidFill>
              <a:latin typeface="微软雅黑" panose="020B0503020204020204" charset="-122"/>
              <a:ea typeface="微软雅黑" panose="020B0503020204020204" charset="-122"/>
            </a:endParaRPr>
          </a:p>
          <a:p>
            <a:pPr marL="1606550" indent="-1606550"/>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工作项目（必填）：</a:t>
            </a:r>
            <a:endParaRPr lang="en-US" altLang="zh-CN" sz="1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marL="1606550" indent="-1606550"/>
            <a:r>
              <a:rPr lang="zh-CN" altLang="en-US" sz="1400" dirty="0">
                <a:solidFill>
                  <a:srgbClr val="000000"/>
                </a:solidFill>
                <a:latin typeface="微软雅黑" panose="020B0503020204020204" charset="-122"/>
                <a:ea typeface="微软雅黑" panose="020B0503020204020204" charset="-122"/>
              </a:rPr>
              <a:t>选择对应工作类别下的工作项目</a:t>
            </a:r>
            <a:endParaRPr lang="en-US" altLang="zh-CN" sz="1400" dirty="0">
              <a:solidFill>
                <a:srgbClr val="000000"/>
              </a:solidFill>
              <a:latin typeface="微软雅黑" panose="020B0503020204020204" charset="-122"/>
              <a:ea typeface="微软雅黑" panose="020B0503020204020204" charset="-122"/>
            </a:endParaRPr>
          </a:p>
          <a:p>
            <a:pPr marL="1606550" indent="-1606550"/>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活动名称（必填）：</a:t>
            </a:r>
          </a:p>
          <a:p>
            <a:pPr marL="1606550" indent="-1606550"/>
            <a:r>
              <a:rPr lang="zh-CN" altLang="en-US" sz="1400" b="0" dirty="0">
                <a:solidFill>
                  <a:srgbClr val="000000"/>
                </a:solidFill>
                <a:latin typeface="微软雅黑" panose="020B0503020204020204" charset="-122"/>
                <a:ea typeface="微软雅黑" panose="020B0503020204020204" charset="-122"/>
                <a:cs typeface="宋体" panose="02010600030101010101" pitchFamily="2" charset="-122"/>
              </a:rPr>
              <a:t>本次活动名称</a:t>
            </a:r>
            <a:endParaRPr lang="en-US" altLang="zh-CN" sz="1400" b="0" dirty="0">
              <a:solidFill>
                <a:srgbClr val="000000"/>
              </a:solidFill>
              <a:latin typeface="微软雅黑" panose="020B0503020204020204" charset="-122"/>
              <a:ea typeface="微软雅黑" panose="020B0503020204020204" charset="-122"/>
              <a:cs typeface="宋体" panose="02010600030101010101" pitchFamily="2" charset="-122"/>
            </a:endParaRPr>
          </a:p>
          <a:p>
            <a:pPr marL="1606550" indent="-1606550"/>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活动简介</a:t>
            </a:r>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sym typeface="+mn-ea"/>
              </a:rPr>
              <a:t>（必填）</a:t>
            </a:r>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p>
          <a:p>
            <a:pPr marL="1606550" indent="-1606550"/>
            <a:r>
              <a:rPr lang="zh-CN" altLang="en-US" sz="1400" b="0" dirty="0">
                <a:solidFill>
                  <a:srgbClr val="000000"/>
                </a:solidFill>
                <a:latin typeface="微软雅黑" panose="020B0503020204020204" charset="-122"/>
                <a:ea typeface="微软雅黑" panose="020B0503020204020204" charset="-122"/>
                <a:cs typeface="宋体" panose="02010600030101010101" pitchFamily="2" charset="-122"/>
              </a:rPr>
              <a:t>文字介绍活动内容让参与同学了解活动</a:t>
            </a:r>
          </a:p>
          <a:p>
            <a:pPr marL="1606550" indent="-1606550"/>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归属组织</a:t>
            </a:r>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sym typeface="+mn-ea"/>
              </a:rPr>
              <a:t>（必填）</a:t>
            </a:r>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p>
          <a:p>
            <a:pPr marL="1606550" indent="-1606550"/>
            <a:r>
              <a:rPr lang="zh-CN" altLang="en-US" sz="1400" b="0" dirty="0">
                <a:solidFill>
                  <a:srgbClr val="000000"/>
                </a:solidFill>
                <a:latin typeface="微软雅黑" panose="020B0503020204020204" charset="-122"/>
                <a:ea typeface="微软雅黑" panose="020B0503020204020204" charset="-122"/>
                <a:cs typeface="宋体" panose="02010600030101010101" pitchFamily="2" charset="-122"/>
              </a:rPr>
              <a:t>该活动归属于学校哪个组织，如校团委</a:t>
            </a:r>
          </a:p>
          <a:p>
            <a:pPr marL="1606550" indent="-1606550"/>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审核人</a:t>
            </a:r>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sym typeface="+mn-ea"/>
              </a:rPr>
              <a:t>（必填）</a:t>
            </a:r>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p>
          <a:p>
            <a:pPr marL="1606550" indent="-1606550"/>
            <a:r>
              <a:rPr lang="zh-CN" altLang="en-US" sz="1400" b="0" dirty="0">
                <a:solidFill>
                  <a:srgbClr val="000000"/>
                </a:solidFill>
                <a:latin typeface="微软雅黑" panose="020B0503020204020204" charset="-122"/>
                <a:ea typeface="微软雅黑" panose="020B0503020204020204" charset="-122"/>
                <a:cs typeface="宋体" panose="02010600030101010101" pitchFamily="2" charset="-122"/>
              </a:rPr>
              <a:t>该活动归属于上选组织的哪位老师审核</a:t>
            </a:r>
          </a:p>
          <a:p>
            <a:pPr marL="1606550" indent="-1606550"/>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活动地点</a:t>
            </a:r>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sym typeface="+mn-ea"/>
              </a:rPr>
              <a:t>（必填）</a:t>
            </a:r>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p>
          <a:p>
            <a:pPr marL="1606550" indent="-1606550"/>
            <a:r>
              <a:rPr lang="zh-CN" altLang="en-US" sz="1400" dirty="0">
                <a:solidFill>
                  <a:schemeClr val="tx1"/>
                </a:solidFill>
                <a:latin typeface="微软雅黑" panose="020B0503020204020204" charset="-122"/>
                <a:ea typeface="微软雅黑" panose="020B0503020204020204" charset="-122"/>
                <a:cs typeface="宋体" panose="02010600030101010101" pitchFamily="2" charset="-122"/>
              </a:rPr>
              <a:t>该活动在哪里举办</a:t>
            </a:r>
          </a:p>
          <a:p>
            <a:pPr marL="1606550" indent="-1606550"/>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sym typeface="+mn-ea"/>
              </a:rPr>
              <a:t>需要签退：</a:t>
            </a:r>
            <a:endPar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endParaRPr>
          </a:p>
          <a:p>
            <a:pPr marL="1606550" indent="-1606550"/>
            <a:r>
              <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系统默认选择“否”即不需要</a:t>
            </a:r>
            <a:r>
              <a:rPr lang="zh-CN" altLang="en-US" sz="1400">
                <a:solidFill>
                  <a:srgbClr val="000000"/>
                </a:solidFill>
                <a:latin typeface="微软雅黑" panose="020B0503020204020204" charset="-122"/>
                <a:ea typeface="微软雅黑" panose="020B0503020204020204" charset="-122"/>
                <a:cs typeface="宋体" panose="02010600030101010101" pitchFamily="2" charset="-122"/>
                <a:sym typeface="+mn-ea"/>
              </a:rPr>
              <a:t>签退该</a:t>
            </a:r>
            <a:r>
              <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活动需</a:t>
            </a:r>
            <a:endParaRPr lang="zh-CN" altLang="en-US" sz="1400" b="0" dirty="0">
              <a:solidFill>
                <a:srgbClr val="000000"/>
              </a:solidFill>
              <a:latin typeface="微软雅黑" panose="020B0503020204020204" charset="-122"/>
              <a:ea typeface="微软雅黑" panose="020B0503020204020204" charset="-122"/>
              <a:cs typeface="宋体" panose="02010600030101010101" pitchFamily="2" charset="-122"/>
            </a:endParaRPr>
          </a:p>
          <a:p>
            <a:pPr marL="1606550" indent="-1606550"/>
            <a:r>
              <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要签到及签退则选择“是”，当参与人员有签</a:t>
            </a:r>
            <a:endParaRPr lang="zh-CN" altLang="en-US" sz="1400" b="0" dirty="0">
              <a:solidFill>
                <a:srgbClr val="000000"/>
              </a:solidFill>
              <a:latin typeface="微软雅黑" panose="020B0503020204020204" charset="-122"/>
              <a:ea typeface="微软雅黑" panose="020B0503020204020204" charset="-122"/>
              <a:cs typeface="宋体" panose="02010600030101010101" pitchFamily="2" charset="-122"/>
            </a:endParaRPr>
          </a:p>
          <a:p>
            <a:pPr marL="1606550" indent="-1606550"/>
            <a:r>
              <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到及签退信息才可获得活动相应学分或学时，</a:t>
            </a:r>
            <a:endParaRPr lang="zh-CN" altLang="en-US" sz="1400" b="0" dirty="0">
              <a:solidFill>
                <a:srgbClr val="000000"/>
              </a:solidFill>
              <a:latin typeface="微软雅黑" panose="020B0503020204020204" charset="-122"/>
              <a:ea typeface="微软雅黑" panose="020B0503020204020204" charset="-122"/>
              <a:cs typeface="宋体" panose="02010600030101010101" pitchFamily="2" charset="-122"/>
            </a:endParaRPr>
          </a:p>
          <a:p>
            <a:pPr marL="1606550" indent="-1606550"/>
            <a:r>
              <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只有签到而未能签退的成员则不能获得学分。</a:t>
            </a:r>
          </a:p>
          <a:p>
            <a:pPr marL="1606550" indent="-1606550"/>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sym typeface="+mn-ea"/>
              </a:rPr>
              <a:t>活动时间（必填）</a:t>
            </a:r>
            <a:r>
              <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p>
          <a:p>
            <a:pPr marL="1606550" indent="-1606550"/>
            <a:r>
              <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选择该活动开始时间</a:t>
            </a: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结束时间，注意</a:t>
            </a:r>
          </a:p>
          <a:p>
            <a:pPr marL="1606550" indent="-1606550"/>
            <a:r>
              <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填写准确</a:t>
            </a:r>
          </a:p>
          <a:p>
            <a:pPr marL="1606550" indent="-1606550"/>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sym typeface="+mn-ea"/>
              </a:rPr>
              <a:t>报名起止（必填）：</a:t>
            </a:r>
          </a:p>
          <a:p>
            <a:pPr marL="1606550" indent="-1606550"/>
            <a:r>
              <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选择该活动报名开始时间</a:t>
            </a: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结束时间，注意</a:t>
            </a:r>
          </a:p>
          <a:p>
            <a:pPr marL="1606550" indent="-1606550"/>
            <a:r>
              <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填写准确</a:t>
            </a:r>
          </a:p>
          <a:p>
            <a:pPr marL="1606550" indent="-1606550"/>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sym typeface="+mn-ea"/>
              </a:rPr>
              <a:t>活动人数（必填）：</a:t>
            </a:r>
          </a:p>
          <a:p>
            <a:pPr marL="1606550" indent="-1606550"/>
            <a:r>
              <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填写活动限制参与的名额</a:t>
            </a:r>
          </a:p>
          <a:p>
            <a:pPr marL="1606550" indent="-1606550"/>
            <a:endParaRPr lang="zh-CN" altLang="en-US" sz="1400" dirty="0">
              <a:solidFill>
                <a:schemeClr val="tx1"/>
              </a:solidFill>
              <a:latin typeface="微软雅黑" panose="020B0503020204020204" charset="-122"/>
              <a:ea typeface="微软雅黑" panose="020B0503020204020204" charset="-122"/>
              <a:cs typeface="宋体" panose="02010600030101010101" pitchFamily="2" charset="-122"/>
            </a:endParaRPr>
          </a:p>
          <a:p>
            <a:pPr marL="1606550" indent="-1606550"/>
            <a:r>
              <a:rPr lang="zh-CN" altLang="en-US" sz="1200" b="1" dirty="0">
                <a:solidFill>
                  <a:srgbClr val="FF0000"/>
                </a:solidFill>
                <a:latin typeface="宋体" panose="02010600030101010101" pitchFamily="2" charset="-122"/>
                <a:ea typeface="宋体" panose="02010600030101010101" pitchFamily="2" charset="-122"/>
                <a:cs typeface="宋体" panose="02010600030101010101" pitchFamily="2" charset="-122"/>
              </a:rPr>
              <a:t> </a:t>
            </a:r>
            <a:endParaRPr lang="zh-CN" altLang="en-US" sz="1600" dirty="0"/>
          </a:p>
        </p:txBody>
      </p:sp>
      <p:pic>
        <p:nvPicPr>
          <p:cNvPr id="10" name="图片 9">
            <a:extLst>
              <a:ext uri="{FF2B5EF4-FFF2-40B4-BE49-F238E27FC236}">
                <a16:creationId xmlns:a16="http://schemas.microsoft.com/office/drawing/2014/main" id="{7EE83E9B-4DC4-4321-BABD-2DFF7E5D72C6}"/>
              </a:ext>
            </a:extLst>
          </p:cNvPr>
          <p:cNvPicPr>
            <a:picLocks noChangeAspect="1"/>
          </p:cNvPicPr>
          <p:nvPr/>
        </p:nvPicPr>
        <p:blipFill>
          <a:blip r:embed="rId2"/>
          <a:stretch>
            <a:fillRect/>
          </a:stretch>
        </p:blipFill>
        <p:spPr>
          <a:xfrm>
            <a:off x="859483" y="1114745"/>
            <a:ext cx="5489159" cy="572074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6" name="文本框 5"/>
          <p:cNvSpPr txBox="1"/>
          <p:nvPr/>
        </p:nvSpPr>
        <p:spPr>
          <a:xfrm>
            <a:off x="7384384" y="1539587"/>
            <a:ext cx="4297045" cy="3539430"/>
          </a:xfrm>
          <a:prstGeom prst="rect">
            <a:avLst/>
          </a:prstGeom>
          <a:noFill/>
          <a:ln w="9525">
            <a:noFill/>
          </a:ln>
        </p:spPr>
        <p:txBody>
          <a:bodyPr wrap="square">
            <a:spAutoFit/>
          </a:bodyPr>
          <a:lstStyle/>
          <a:p>
            <a:pPr marL="1606550" indent="-1606550"/>
            <a:endPar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endParaRPr>
          </a:p>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活动院系</a:t>
            </a:r>
            <a:r>
              <a:rPr lang="en-US"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&amp;</a:t>
            </a: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年级：</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系统默认勾选学校所有院系及年级，若该活动</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只针对某个学院或年级开放报名则将其他学院</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勾选取消即可，没有勾选的院系及年级账号无</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法报名该活动</a:t>
            </a:r>
          </a:p>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活动选项：</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报名制：报名不需要审批，人满截至</a:t>
            </a:r>
            <a:endParaRPr lang="en-US" altLang="zh-CN" sz="1600" b="0" dirty="0">
              <a:solidFill>
                <a:srgbClr val="000000"/>
              </a:solidFill>
              <a:latin typeface="微软雅黑" panose="020B0503020204020204" charset="-122"/>
              <a:ea typeface="微软雅黑" panose="020B0503020204020204" charset="-122"/>
              <a:cs typeface="宋体" panose="02010600030101010101" pitchFamily="2" charset="-122"/>
            </a:endParaRPr>
          </a:p>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审核制：</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报名需要审批。</a:t>
            </a:r>
          </a:p>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无需报名：</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表示活动不需要提前报名现场直接刷二维码</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就可以签到。</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a:t>
            </a:r>
            <a:endParaRPr lang="zh-CN" altLang="en-US" sz="1600" b="1" dirty="0">
              <a:solidFill>
                <a:srgbClr val="FF0000"/>
              </a:solidFill>
              <a:latin typeface="微软雅黑" panose="020B0503020204020204" charset="-122"/>
              <a:ea typeface="微软雅黑" panose="020B0503020204020204" charset="-122"/>
              <a:cs typeface="宋体" panose="02010600030101010101" pitchFamily="2"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882" y="1539587"/>
            <a:ext cx="6943502" cy="5115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335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矩形 10"/>
          <p:cNvSpPr/>
          <p:nvPr/>
        </p:nvSpPr>
        <p:spPr>
          <a:xfrm>
            <a:off x="1770380" y="1302920"/>
            <a:ext cx="2788518" cy="1107996"/>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4.</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发起活动（</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APP</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文本框 11"/>
          <p:cNvSpPr txBox="1"/>
          <p:nvPr/>
        </p:nvSpPr>
        <p:spPr>
          <a:xfrm>
            <a:off x="866140" y="5828030"/>
            <a:ext cx="9957435" cy="829945"/>
          </a:xfrm>
          <a:prstGeom prst="rect">
            <a:avLst/>
          </a:prstGeom>
          <a:noFill/>
          <a:ln w="9525">
            <a:noFill/>
          </a:ln>
        </p:spPr>
        <p:txBody>
          <a:bodyPr wrap="square">
            <a:spAutoFit/>
          </a:bodyPr>
          <a:lstStyle/>
          <a:p>
            <a:pPr indent="0"/>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如果在页面找不到</a:t>
            </a:r>
            <a:r>
              <a:rPr lang="zh-CN" altLang="en-US" sz="1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【发起活动】</a:t>
            </a: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说明你还没有权限，需要联系分管团委老师或组织申请增加发起活动权限</a:t>
            </a:r>
          </a:p>
          <a:p>
            <a:pPr indent="0"/>
            <a:endParaRPr lang="zh-CN" altLang="en-US" sz="16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endParaRPr lang="zh-CN" altLang="en-US" sz="1600" dirty="0">
              <a:latin typeface="微软雅黑" panose="020B0503020204020204" charset="-122"/>
              <a:ea typeface="微软雅黑" panose="020B0503020204020204"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218" y="1856918"/>
            <a:ext cx="3133725"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右箭头 1"/>
          <p:cNvSpPr/>
          <p:nvPr/>
        </p:nvSpPr>
        <p:spPr>
          <a:xfrm>
            <a:off x="4378297" y="3192905"/>
            <a:ext cx="1271502" cy="440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p:nvPr/>
        </p:nvPicPr>
        <p:blipFill>
          <a:blip r:embed="rId3"/>
          <a:stretch>
            <a:fillRect/>
          </a:stretch>
        </p:blipFill>
        <p:spPr>
          <a:xfrm>
            <a:off x="5950921" y="1856917"/>
            <a:ext cx="3133118" cy="3552825"/>
          </a:xfrm>
          <a:prstGeom prst="rect">
            <a:avLst/>
          </a:prstGeom>
          <a:noFill/>
          <a:ln w="9525">
            <a:noFill/>
          </a:ln>
        </p:spPr>
      </p:pic>
    </p:spTree>
    <p:extLst>
      <p:ext uri="{BB962C8B-B14F-4D97-AF65-F5344CB8AC3E}">
        <p14:creationId xmlns:p14="http://schemas.microsoft.com/office/powerpoint/2010/main" val="1748005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6" name="文本框 5"/>
          <p:cNvSpPr txBox="1"/>
          <p:nvPr/>
        </p:nvSpPr>
        <p:spPr>
          <a:xfrm>
            <a:off x="7038340" y="430530"/>
            <a:ext cx="4603115" cy="5970865"/>
          </a:xfrm>
          <a:prstGeom prst="rect">
            <a:avLst/>
          </a:prstGeom>
          <a:noFill/>
          <a:ln w="9525">
            <a:noFill/>
          </a:ln>
        </p:spPr>
        <p:txBody>
          <a:bodyPr wrap="square">
            <a:spAutoFit/>
          </a:bodyPr>
          <a:lstStyle/>
          <a:p>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一、</a:t>
            </a:r>
            <a:r>
              <a:rPr lang="zh-CN"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发布活动：</a:t>
            </a:r>
            <a:endParaRPr lang="en-US"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endParaRPr>
          </a:p>
          <a:p>
            <a:r>
              <a:rPr lang="zh-CN" altLang="zh-CN" sz="1600" dirty="0"/>
              <a:t>点击发布活动，添加活动封面，活动主题，活动简介，选择报名开始时间和截至报名时间，活动开始时间和活动结束时间，填写活动地点。选择活动的分类，活动标签活动归属部落。</a:t>
            </a:r>
          </a:p>
          <a:p>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二、</a:t>
            </a:r>
            <a:r>
              <a:rPr lang="zh-CN"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参与对象信息分两种：</a:t>
            </a:r>
            <a:endParaRPr lang="en-US"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endParaRPr>
          </a:p>
          <a:p>
            <a:r>
              <a:rPr lang="zh-CN" altLang="zh-CN" sz="1600" dirty="0"/>
              <a:t>1.按照年级院系分，与以前一样 </a:t>
            </a:r>
            <a:endParaRPr lang="en-US" altLang="zh-CN" sz="1600" dirty="0"/>
          </a:p>
          <a:p>
            <a:r>
              <a:rPr lang="zh-CN" altLang="zh-CN" sz="1600" dirty="0"/>
              <a:t> 2.按照部落分（可从全校的部落中选择参与部落，可多选）</a:t>
            </a:r>
          </a:p>
          <a:p>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三、活</a:t>
            </a:r>
            <a:r>
              <a:rPr lang="zh-CN"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动规则：</a:t>
            </a:r>
            <a:endParaRPr lang="en-US"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endParaRPr>
          </a:p>
          <a:p>
            <a:r>
              <a:rPr lang="zh-CN" altLang="zh-CN" sz="1600" dirty="0"/>
              <a:t>选择审核人后先选择归属组织然后选择审核人，打开签退功能。打开投票功能</a:t>
            </a:r>
            <a:endParaRPr lang="en-US" altLang="zh-CN" sz="1600" dirty="0"/>
          </a:p>
          <a:p>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四、</a:t>
            </a:r>
            <a:r>
              <a:rPr lang="zh-CN"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报名方式：</a:t>
            </a:r>
            <a:endParaRPr lang="en-US"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endParaRPr>
          </a:p>
          <a:p>
            <a:r>
              <a:rPr lang="en-US" altLang="zh-CN" sz="1600" dirty="0"/>
              <a:t>1.</a:t>
            </a:r>
            <a:r>
              <a:rPr lang="zh-CN" altLang="zh-CN" sz="1600" dirty="0"/>
              <a:t>报名制，报名不需要审批，人满截至（用于有</a:t>
            </a:r>
            <a:r>
              <a:rPr lang="en-US" altLang="zh-CN" sz="1600" dirty="0"/>
              <a:t>2.</a:t>
            </a:r>
            <a:r>
              <a:rPr lang="zh-CN" altLang="zh-CN" sz="1600" dirty="0"/>
              <a:t>报名人数限制却不用报名审核）</a:t>
            </a:r>
          </a:p>
          <a:p>
            <a:r>
              <a:rPr lang="en-US" altLang="zh-CN" sz="1600" dirty="0"/>
              <a:t>2.</a:t>
            </a:r>
            <a:r>
              <a:rPr lang="zh-CN" altLang="zh-CN" sz="1600" dirty="0"/>
              <a:t>审核制，报名需要审批</a:t>
            </a:r>
          </a:p>
          <a:p>
            <a:r>
              <a:rPr lang="en-US" altLang="zh-CN" sz="1600" dirty="0"/>
              <a:t>3.</a:t>
            </a:r>
            <a:r>
              <a:rPr lang="zh-CN" altLang="zh-CN" sz="1600" dirty="0"/>
              <a:t>无需报名，不报名也可签到签退</a:t>
            </a:r>
            <a:endParaRPr lang="en-US" altLang="zh-CN" sz="1600" dirty="0"/>
          </a:p>
          <a:p>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五、</a:t>
            </a:r>
            <a:r>
              <a:rPr lang="zh-CN"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设置定位签到</a:t>
            </a: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endParaRPr lang="en-US"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endParaRPr>
          </a:p>
          <a:p>
            <a:r>
              <a:rPr lang="zh-CN" altLang="zh-CN" sz="1600" dirty="0"/>
              <a:t>设置签到范围，参与者到达签到范围自己手动点击签到即可。</a:t>
            </a:r>
          </a:p>
          <a:p>
            <a:endParaRPr lang="zh-CN" altLang="zh-CN" sz="1600" dirty="0"/>
          </a:p>
          <a:p>
            <a:endParaRPr lang="zh-CN" altLang="zh-CN" sz="1600" dirty="0"/>
          </a:p>
          <a:p>
            <a:pPr marL="1606550" indent="-1606550"/>
            <a:endParaRPr lang="zh-CN" altLang="en-US" sz="1600" dirty="0">
              <a:solidFill>
                <a:schemeClr val="tx1"/>
              </a:solidFill>
              <a:latin typeface="微软雅黑" panose="020B0503020204020204" charset="-122"/>
              <a:ea typeface="微软雅黑" panose="020B0503020204020204" charset="-122"/>
              <a:cs typeface="宋体" panose="02010600030101010101" pitchFamily="2" charset="-122"/>
            </a:endParaRPr>
          </a:p>
          <a:p>
            <a:pPr marL="1606550" indent="-1606550"/>
            <a:r>
              <a:rPr lang="zh-CN" altLang="en-US" sz="1400" b="1" dirty="0">
                <a:solidFill>
                  <a:srgbClr val="FF0000"/>
                </a:solidFill>
                <a:latin typeface="宋体" panose="02010600030101010101" pitchFamily="2" charset="-122"/>
                <a:ea typeface="宋体" panose="02010600030101010101" pitchFamily="2" charset="-122"/>
                <a:cs typeface="宋体" panose="02010600030101010101" pitchFamily="2" charset="-122"/>
              </a:rPr>
              <a:t> </a:t>
            </a:r>
            <a:endParaRPr lang="zh-CN" altLang="en-US" dirty="0"/>
          </a:p>
        </p:txBody>
      </p:sp>
      <p:pic>
        <p:nvPicPr>
          <p:cNvPr id="1026" name="Picture 2" descr="C:\Users\Administrator\AppData\Local\Temp\WeChat Files\67963722045247427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454" y="1325884"/>
            <a:ext cx="2643825" cy="4672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AppData\Local\Temp\WeChat Files\5111187149422244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2633" y="1291123"/>
            <a:ext cx="2666110" cy="4742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055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pic>
        <p:nvPicPr>
          <p:cNvPr id="17" name="图片 16"/>
          <p:cNvPicPr/>
          <p:nvPr/>
        </p:nvPicPr>
        <p:blipFill>
          <a:blip r:embed="rId2"/>
          <a:stretch>
            <a:fillRect/>
          </a:stretch>
        </p:blipFill>
        <p:spPr>
          <a:xfrm>
            <a:off x="4702810" y="2012135"/>
            <a:ext cx="2777282" cy="4313713"/>
          </a:xfrm>
          <a:prstGeom prst="rect">
            <a:avLst/>
          </a:prstGeom>
          <a:noFill/>
          <a:ln w="9525">
            <a:noFill/>
          </a:ln>
        </p:spPr>
      </p:pic>
      <p:sp>
        <p:nvSpPr>
          <p:cNvPr id="18" name="自选图形 6"/>
          <p:cNvSpPr/>
          <p:nvPr/>
        </p:nvSpPr>
        <p:spPr>
          <a:xfrm>
            <a:off x="3466913" y="3880617"/>
            <a:ext cx="1016000" cy="336550"/>
          </a:xfrm>
          <a:prstGeom prst="rightArrow">
            <a:avLst>
              <a:gd name="adj1" fmla="val 50000"/>
              <a:gd name="adj2" fmla="val 75471"/>
            </a:avLst>
          </a:prstGeom>
          <a:solidFill>
            <a:srgbClr val="C0504D"/>
          </a:solidFill>
          <a:ln w="38100" cap="flat" cmpd="sng">
            <a:solidFill>
              <a:srgbClr val="F2F2F2"/>
            </a:solidFill>
            <a:prstDash val="solid"/>
            <a:miter/>
            <a:headEnd type="none" w="med" len="med"/>
            <a:tailEnd type="none" w="med" len="med"/>
          </a:ln>
          <a:effectLst>
            <a:outerShdw dist="28398" dir="3806096" algn="ctr" rotWithShape="0">
              <a:srgbClr val="622423">
                <a:alpha val="50000"/>
              </a:srgbClr>
            </a:outerShdw>
          </a:effectLst>
        </p:spPr>
        <p:txBody>
          <a:bodyPr upright="1"/>
          <a:lstStyle/>
          <a:p>
            <a:endParaRPr lang="zh-CN" altLang="en-US"/>
          </a:p>
        </p:txBody>
      </p:sp>
      <p:sp>
        <p:nvSpPr>
          <p:cNvPr id="19" name="文本框 3"/>
          <p:cNvSpPr txBox="1"/>
          <p:nvPr/>
        </p:nvSpPr>
        <p:spPr>
          <a:xfrm>
            <a:off x="8229288" y="3233284"/>
            <a:ext cx="2578621" cy="1631216"/>
          </a:xfrm>
          <a:prstGeom prst="rect">
            <a:avLst/>
          </a:prstGeom>
          <a:noFill/>
        </p:spPr>
        <p:txBody>
          <a:bodyPr wrap="square" rtlCol="0">
            <a:spAutoFit/>
          </a:bodyPr>
          <a:lstStyle/>
          <a:p>
            <a:r>
              <a:rPr lang="zh-CN" altLang="zh-CN" sz="2000" dirty="0"/>
              <a:t>活动发起人可以设置定位签到，设置签到范围，参与者到达签到范围自己手动点击签到即可。</a:t>
            </a:r>
          </a:p>
        </p:txBody>
      </p:sp>
      <p:pic>
        <p:nvPicPr>
          <p:cNvPr id="20" name="图片 19"/>
          <p:cNvPicPr/>
          <p:nvPr/>
        </p:nvPicPr>
        <p:blipFill>
          <a:blip r:embed="rId3">
            <a:extLst>
              <a:ext uri="{28A0092B-C50C-407E-A947-70E740481C1C}">
                <a14:useLocalDpi xmlns:a14="http://schemas.microsoft.com/office/drawing/2010/main" val="0"/>
              </a:ext>
            </a:extLst>
          </a:blip>
          <a:stretch>
            <a:fillRect/>
          </a:stretch>
        </p:blipFill>
        <p:spPr>
          <a:xfrm>
            <a:off x="339149" y="1539587"/>
            <a:ext cx="2871884" cy="4786261"/>
          </a:xfrm>
          <a:prstGeom prst="rect">
            <a:avLst/>
          </a:prstGeom>
        </p:spPr>
      </p:pic>
    </p:spTree>
    <p:extLst>
      <p:ext uri="{BB962C8B-B14F-4D97-AF65-F5344CB8AC3E}">
        <p14:creationId xmlns:p14="http://schemas.microsoft.com/office/powerpoint/2010/main" val="3630882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520" y="1858328"/>
            <a:ext cx="7874000" cy="70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schemeClr val="accent1"/>
                </a:solidFill>
                <a:effectLst>
                  <a:outerShdw blurRad="38100" dist="25400" dir="5400000" algn="ctr" rotWithShape="0">
                    <a:srgbClr val="6E747A">
                      <a:alpha val="43000"/>
                    </a:srgbClr>
                  </a:outerShdw>
                </a:effectLst>
                <a:latin typeface="Calibri" panose="020F0502020204030204" charset="0"/>
                <a:ea typeface="Times New Roman" panose="02020603050405020304" pitchFamily="18" charset="0"/>
                <a:cs typeface="Arial" panose="020B0604020202020204" pitchFamily="34" charset="0"/>
              </a:rPr>
              <a:t>活动发起后，需等待老师后台审核，在活动审核通过后，发起人还要根据活动情况进行活动管理</a:t>
            </a: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2" name="矩形 1"/>
          <p:cNvSpPr/>
          <p:nvPr/>
        </p:nvSpPr>
        <p:spPr>
          <a:xfrm>
            <a:off x="1969135" y="1243330"/>
            <a:ext cx="2085975" cy="1168400"/>
          </a:xfrm>
          <a:prstGeom prst="rect">
            <a:avLst/>
          </a:prstGeom>
        </p:spPr>
        <p:txBody>
          <a:bodyPr wrap="square">
            <a:spAutoFit/>
          </a:bodyPr>
          <a:lstStyle/>
          <a:p>
            <a:r>
              <a:rPr lang="en-US" altLang="zh-CN" sz="2800" dirty="0">
                <a:latin typeface="微软雅黑" panose="020B0503020204020204" charset="-122"/>
                <a:ea typeface="微软雅黑" panose="020B0503020204020204" charset="-122"/>
              </a:rPr>
              <a:t>5.</a:t>
            </a:r>
            <a:r>
              <a:rPr lang="zh-CN" altLang="en-US" sz="2800" dirty="0">
                <a:latin typeface="微软雅黑" panose="020B0503020204020204" charset="-122"/>
                <a:ea typeface="微软雅黑" panose="020B0503020204020204" charset="-122"/>
              </a:rPr>
              <a:t>管理活动</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6" name="图片 4" descr="IMG_256"/>
          <p:cNvPicPr>
            <a:picLocks noChangeAspect="1"/>
          </p:cNvPicPr>
          <p:nvPr/>
        </p:nvPicPr>
        <p:blipFill>
          <a:blip r:embed="rId2"/>
          <a:stretch>
            <a:fillRect/>
          </a:stretch>
        </p:blipFill>
        <p:spPr>
          <a:xfrm>
            <a:off x="1783398" y="2557780"/>
            <a:ext cx="8239125" cy="388620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pic>
        <p:nvPicPr>
          <p:cNvPr id="2" name="图片 117"/>
          <p:cNvPicPr>
            <a:picLocks noChangeAspect="1"/>
          </p:cNvPicPr>
          <p:nvPr/>
        </p:nvPicPr>
        <p:blipFill>
          <a:blip r:embed="rId2"/>
          <a:stretch>
            <a:fillRect/>
          </a:stretch>
        </p:blipFill>
        <p:spPr>
          <a:xfrm>
            <a:off x="3417570" y="1326515"/>
            <a:ext cx="3684905" cy="5392420"/>
          </a:xfrm>
          <a:prstGeom prst="rect">
            <a:avLst/>
          </a:prstGeom>
          <a:noFill/>
          <a:ln w="9525">
            <a:noFill/>
          </a:ln>
        </p:spPr>
      </p:pic>
      <p:sp>
        <p:nvSpPr>
          <p:cNvPr id="8" name="文本框 7"/>
          <p:cNvSpPr txBox="1"/>
          <p:nvPr/>
        </p:nvSpPr>
        <p:spPr>
          <a:xfrm>
            <a:off x="6779260" y="4679950"/>
            <a:ext cx="5080000" cy="922020"/>
          </a:xfrm>
          <a:prstGeom prst="rect">
            <a:avLst/>
          </a:prstGeom>
          <a:noFill/>
          <a:ln w="9525">
            <a:noFill/>
          </a:ln>
        </p:spPr>
        <p:txBody>
          <a:bodyPr>
            <a:spAutoFit/>
            <a:scene3d>
              <a:camera prst="orthographicFront"/>
              <a:lightRig rig="threePt" dir="t"/>
            </a:scene3d>
          </a:bodyPr>
          <a:lstStyle/>
          <a:p>
            <a:pPr indent="0"/>
            <a:endParaRPr lang="zh-CN" altLang="en-US"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endParaRPr>
          </a:p>
          <a:p>
            <a:pPr indent="0"/>
            <a:r>
              <a:rPr lang="zh-CN" altLang="en-US"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在活动管理</a:t>
            </a:r>
            <a:r>
              <a:rPr lang="en-US" altLang="zh-CN"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r>
              <a:rPr lang="zh-CN" altLang="en-US"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活动内点【编辑活动】</a:t>
            </a:r>
          </a:p>
          <a:p>
            <a:pPr indent="0"/>
            <a:r>
              <a:rPr lang="zh-CN" altLang="en-US"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可以修改时间、地点、起止时间以及海报等内容。</a:t>
            </a:r>
          </a:p>
        </p:txBody>
      </p:sp>
      <p:cxnSp>
        <p:nvCxnSpPr>
          <p:cNvPr id="10" name="肘形连接符 9"/>
          <p:cNvCxnSpPr/>
          <p:nvPr/>
        </p:nvCxnSpPr>
        <p:spPr>
          <a:xfrm rot="10800000" flipV="1">
            <a:off x="4554855" y="5048885"/>
            <a:ext cx="2198370" cy="1586230"/>
          </a:xfrm>
          <a:prstGeom prst="bentConnector3">
            <a:avLst>
              <a:gd name="adj1" fmla="val 4997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80695" y="1627505"/>
            <a:ext cx="3699510" cy="1106805"/>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5.1</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管理活动</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活动</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pic>
        <p:nvPicPr>
          <p:cNvPr id="2" name="图片 29" descr="IMG_256"/>
          <p:cNvPicPr>
            <a:picLocks noChangeAspect="1"/>
          </p:cNvPicPr>
          <p:nvPr/>
        </p:nvPicPr>
        <p:blipFill>
          <a:blip r:embed="rId2"/>
          <a:stretch>
            <a:fillRect/>
          </a:stretch>
        </p:blipFill>
        <p:spPr>
          <a:xfrm>
            <a:off x="1516380" y="1812290"/>
            <a:ext cx="10236200" cy="2393950"/>
          </a:xfrm>
          <a:prstGeom prst="rect">
            <a:avLst/>
          </a:prstGeom>
          <a:noFill/>
          <a:ln w="9525">
            <a:noFill/>
          </a:ln>
        </p:spPr>
      </p:pic>
      <p:sp>
        <p:nvSpPr>
          <p:cNvPr id="8" name="文本框 7"/>
          <p:cNvSpPr txBox="1"/>
          <p:nvPr/>
        </p:nvSpPr>
        <p:spPr>
          <a:xfrm>
            <a:off x="3542030" y="4206240"/>
            <a:ext cx="5845175" cy="2584450"/>
          </a:xfrm>
          <a:prstGeom prst="rect">
            <a:avLst/>
          </a:prstGeom>
          <a:noFill/>
          <a:ln w="9525">
            <a:noFill/>
          </a:ln>
        </p:spPr>
        <p:txBody>
          <a:bodyPr wrap="square">
            <a:spAutoFit/>
          </a:bodyPr>
          <a:lstStyle/>
          <a:p>
            <a:pPr indent="0"/>
            <a:endParaRPr lang="zh-CN" altLang="en-US"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endParaRPr>
          </a:p>
          <a:p>
            <a:pPr indent="0"/>
            <a:r>
              <a:rPr lang="zh-CN" altLang="en-US"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1.添加选手：</a:t>
            </a:r>
          </a:p>
          <a:p>
            <a:pPr indent="0"/>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由发起人将每个投票候选人员进行添加。</a:t>
            </a:r>
          </a:p>
          <a:p>
            <a:pPr indent="0"/>
            <a:r>
              <a:rPr lang="zh-CN" altLang="en-US"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2.投票设定：</a:t>
            </a:r>
          </a:p>
          <a:p>
            <a:pPr indent="0"/>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对本活动的投票规则进行设定。</a:t>
            </a:r>
          </a:p>
          <a:p>
            <a:pPr indent="0"/>
            <a:r>
              <a:rPr lang="zh-CN" altLang="en-US"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3.上传配置：</a:t>
            </a:r>
          </a:p>
          <a:p>
            <a:pPr indent="0"/>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除发起人添加候选人外还可以由候选人报名活动自己上传作品；先将左边的选手上传打开，再进行上传要求的设置。</a:t>
            </a:r>
          </a:p>
        </p:txBody>
      </p:sp>
      <p:sp>
        <p:nvSpPr>
          <p:cNvPr id="10" name="矩形 9"/>
          <p:cNvSpPr/>
          <p:nvPr/>
        </p:nvSpPr>
        <p:spPr>
          <a:xfrm>
            <a:off x="1969135" y="1243330"/>
            <a:ext cx="3699510" cy="1106805"/>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5.2</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管理活动</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投票选手</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9130030" y="2536825"/>
            <a:ext cx="3699510" cy="1168400"/>
          </a:xfrm>
          <a:prstGeom prst="rect">
            <a:avLst/>
          </a:prstGeom>
        </p:spPr>
        <p:txBody>
          <a:bodyPr wrap="square">
            <a:spAutoFit/>
          </a:bodyPr>
          <a:lstStyle/>
          <a:p>
            <a:r>
              <a:rPr lang="zh-CN" altLang="zh-CN" sz="28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添加选手</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图片 -2147482565" descr="IMG_256"/>
          <p:cNvPicPr>
            <a:picLocks noChangeAspect="1"/>
          </p:cNvPicPr>
          <p:nvPr/>
        </p:nvPicPr>
        <p:blipFill>
          <a:blip r:embed="rId2"/>
          <a:stretch>
            <a:fillRect/>
          </a:stretch>
        </p:blipFill>
        <p:spPr>
          <a:xfrm>
            <a:off x="517843" y="1479233"/>
            <a:ext cx="8080375" cy="2326005"/>
          </a:xfrm>
          <a:prstGeom prst="rect">
            <a:avLst/>
          </a:prstGeom>
          <a:noFill/>
          <a:ln w="9525">
            <a:noFill/>
          </a:ln>
        </p:spPr>
      </p:pic>
      <p:pic>
        <p:nvPicPr>
          <p:cNvPr id="6" name="图片 74" descr="IMG_256"/>
          <p:cNvPicPr>
            <a:picLocks noChangeAspect="1"/>
          </p:cNvPicPr>
          <p:nvPr/>
        </p:nvPicPr>
        <p:blipFill>
          <a:blip r:embed="rId3"/>
          <a:stretch>
            <a:fillRect/>
          </a:stretch>
        </p:blipFill>
        <p:spPr>
          <a:xfrm>
            <a:off x="517843" y="4133850"/>
            <a:ext cx="8677275" cy="2170430"/>
          </a:xfrm>
          <a:prstGeom prst="rect">
            <a:avLst/>
          </a:prstGeom>
          <a:noFill/>
          <a:ln w="9525">
            <a:noFill/>
          </a:ln>
        </p:spPr>
      </p:pic>
      <p:sp>
        <p:nvSpPr>
          <p:cNvPr id="8" name="矩形 7"/>
          <p:cNvSpPr/>
          <p:nvPr/>
        </p:nvSpPr>
        <p:spPr>
          <a:xfrm>
            <a:off x="9170035" y="5209540"/>
            <a:ext cx="3699510" cy="1168400"/>
          </a:xfrm>
          <a:prstGeom prst="rect">
            <a:avLst/>
          </a:prstGeom>
        </p:spPr>
        <p:txBody>
          <a:bodyPr wrap="square">
            <a:spAutoFit/>
          </a:bodyPr>
          <a:lstStyle/>
          <a:p>
            <a:r>
              <a:rPr lang="zh-CN" altLang="zh-CN" sz="28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投票设定</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53801" y="548679"/>
            <a:ext cx="5328592" cy="860425"/>
          </a:xfrm>
          <a:prstGeom prst="rect">
            <a:avLst/>
          </a:prstGeom>
        </p:spPr>
        <p:txBody>
          <a:bodyPr wrap="square">
            <a:spAutoFit/>
          </a:bodyPr>
          <a:lstStyle/>
          <a:p>
            <a:pPr algn="ctr"/>
            <a:r>
              <a:rPr lang="en-US" altLang="zh-CN" sz="3200" b="1" dirty="0">
                <a:latin typeface="微软雅黑" panose="020B0503020204020204" charset="-122"/>
                <a:ea typeface="微软雅黑" panose="020B0503020204020204" charset="-122"/>
              </a:rPr>
              <a:t>PU</a:t>
            </a:r>
            <a:r>
              <a:rPr lang="zh-CN" altLang="zh-CN" sz="3200" b="1" dirty="0">
                <a:latin typeface="微软雅黑" panose="020B0503020204020204" charset="-122"/>
                <a:ea typeface="微软雅黑" panose="020B0503020204020204" charset="-122"/>
              </a:rPr>
              <a:t>操作手册</a:t>
            </a:r>
            <a:br>
              <a:rPr lang="en-US" altLang="zh-CN" dirty="0"/>
            </a:br>
            <a:endParaRPr lang="zh-CN" altLang="en-US" dirty="0"/>
          </a:p>
        </p:txBody>
      </p:sp>
      <p:sp>
        <p:nvSpPr>
          <p:cNvPr id="5" name="矩形 4"/>
          <p:cNvSpPr/>
          <p:nvPr/>
        </p:nvSpPr>
        <p:spPr>
          <a:xfrm>
            <a:off x="2438832" y="3959167"/>
            <a:ext cx="7920880" cy="1476375"/>
          </a:xfrm>
          <a:prstGeom prst="rect">
            <a:avLst/>
          </a:prstGeom>
        </p:spPr>
        <p:txBody>
          <a:bodyPr wrap="square">
            <a:spAutoFit/>
          </a:bodyPr>
          <a:lstStyle/>
          <a:p>
            <a:r>
              <a:rPr lang="en-US" altLang="zh-CN" b="1" dirty="0"/>
              <a:t>      </a:t>
            </a:r>
            <a:r>
              <a:rPr lang="en-US" altLang="zh-CN" b="1" dirty="0">
                <a:latin typeface="微软雅黑" panose="020B0503020204020204" charset="-122"/>
                <a:ea typeface="微软雅黑" panose="020B0503020204020204" charset="-122"/>
              </a:rPr>
              <a:t>        </a:t>
            </a:r>
            <a:r>
              <a:rPr lang="en-US" altLang="zh-CN" b="1" dirty="0">
                <a:latin typeface="微软雅黑" panose="020B0503020204020204" charset="-122"/>
                <a:ea typeface="微软雅黑" panose="020B0503020204020204" charset="-122"/>
                <a:sym typeface="+mn-ea"/>
              </a:rPr>
              <a:t>PU</a:t>
            </a:r>
            <a:r>
              <a:rPr lang="en-US" altLang="zh-CN" b="1" dirty="0">
                <a:latin typeface="微软雅黑" panose="020B0503020204020204" charset="-122"/>
                <a:ea typeface="微软雅黑" panose="020B0503020204020204" charset="-122"/>
              </a:rPr>
              <a:t> 客户端下载                                        PU</a:t>
            </a:r>
            <a:r>
              <a:rPr lang="zh-CN" altLang="zh-CN" b="1" dirty="0">
                <a:latin typeface="微软雅黑" panose="020B0503020204020204" charset="-122"/>
                <a:ea typeface="微软雅黑" panose="020B0503020204020204" charset="-122"/>
              </a:rPr>
              <a:t>微信服务号</a:t>
            </a:r>
            <a:r>
              <a:rPr lang="en-US" altLang="zh-CN" b="1" dirty="0">
                <a:latin typeface="微软雅黑" panose="020B0503020204020204" charset="-122"/>
                <a:ea typeface="微软雅黑" panose="020B0503020204020204" charset="-122"/>
              </a:rPr>
              <a:t>     </a:t>
            </a:r>
            <a:endParaRPr lang="zh-CN" altLang="zh-CN" b="1" dirty="0">
              <a:latin typeface="微软雅黑" panose="020B0503020204020204" charset="-122"/>
              <a:ea typeface="微软雅黑" panose="020B0503020204020204" charset="-122"/>
            </a:endParaRPr>
          </a:p>
          <a:p>
            <a:r>
              <a:rPr lang="en-US" altLang="zh-CN" dirty="0"/>
              <a:t> </a:t>
            </a:r>
          </a:p>
          <a:p>
            <a:r>
              <a:rPr lang="en-US" altLang="zh-CN" dirty="0"/>
              <a:t>                  PU</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a:t> download</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a:t>PU Official Accaunts</a:t>
            </a:r>
          </a:p>
          <a:p>
            <a:br>
              <a:rPr lang="en-US" altLang="zh-CN" dirty="0"/>
            </a:br>
            <a:r>
              <a:rPr lang="en-US" altLang="zh-CN" dirty="0"/>
              <a:t> </a:t>
            </a:r>
            <a:endParaRPr lang="zh-CN" altLang="zh-CN" dirty="0"/>
          </a:p>
        </p:txBody>
      </p:sp>
      <p:sp>
        <p:nvSpPr>
          <p:cNvPr id="6" name="矩形 5"/>
          <p:cNvSpPr/>
          <p:nvPr/>
        </p:nvSpPr>
        <p:spPr>
          <a:xfrm>
            <a:off x="2567608" y="5300955"/>
            <a:ext cx="4572000" cy="1568450"/>
          </a:xfrm>
          <a:prstGeom prst="rect">
            <a:avLst/>
          </a:prstGeom>
        </p:spPr>
        <p:txBody>
          <a:bodyPr>
            <a:spAutoFit/>
          </a:bodyPr>
          <a:lstStyle/>
          <a:p>
            <a:r>
              <a:rPr lang="en-US" altLang="zh-CN" sz="1600" dirty="0">
                <a:latin typeface="微软雅黑" panose="020B0503020204020204" charset="-122"/>
                <a:ea typeface="微软雅黑" panose="020B0503020204020204" charset="-122"/>
              </a:rPr>
              <a:t>PU</a:t>
            </a:r>
            <a:r>
              <a:rPr lang="zh-CN" altLang="zh-CN" sz="1600" dirty="0">
                <a:latin typeface="微软雅黑" panose="020B0503020204020204" charset="-122"/>
                <a:ea typeface="微软雅黑" panose="020B0503020204020204" charset="-122"/>
              </a:rPr>
              <a:t>口袋</a:t>
            </a:r>
            <a:r>
              <a:rPr lang="zh-CN" altLang="en-US" sz="1600" dirty="0">
                <a:latin typeface="微软雅黑" panose="020B0503020204020204" charset="-122"/>
                <a:ea typeface="微软雅黑" panose="020B0503020204020204" charset="-122"/>
              </a:rPr>
              <a:t>校园</a:t>
            </a:r>
            <a:r>
              <a:rPr lang="zh-CN" altLang="zh-CN" sz="1600" dirty="0">
                <a:latin typeface="微软雅黑" panose="020B0503020204020204" charset="-122"/>
                <a:ea typeface="微软雅黑" panose="020B0503020204020204" charset="-122"/>
              </a:rPr>
              <a:t>地址：苏州市吴中区星湖街</a:t>
            </a:r>
            <a:r>
              <a:rPr lang="en-US" altLang="zh-CN" sz="1600" dirty="0">
                <a:latin typeface="微软雅黑" panose="020B0503020204020204" charset="-122"/>
                <a:ea typeface="微软雅黑" panose="020B0503020204020204" charset="-122"/>
              </a:rPr>
              <a:t>328</a:t>
            </a:r>
            <a:r>
              <a:rPr lang="zh-CN" altLang="zh-CN" sz="1600" dirty="0">
                <a:latin typeface="微软雅黑" panose="020B0503020204020204" charset="-122"/>
                <a:ea typeface="微软雅黑" panose="020B0503020204020204" charset="-122"/>
              </a:rPr>
              <a:t>号创意产业园</a:t>
            </a:r>
            <a:r>
              <a:rPr lang="en-US" altLang="zh-CN" sz="1600" dirty="0">
                <a:latin typeface="微软雅黑" panose="020B0503020204020204" charset="-122"/>
                <a:ea typeface="微软雅黑" panose="020B0503020204020204" charset="-122"/>
              </a:rPr>
              <a:t>4</a:t>
            </a:r>
            <a:r>
              <a:rPr lang="zh-CN" altLang="zh-CN" sz="1600" dirty="0">
                <a:latin typeface="微软雅黑" panose="020B0503020204020204" charset="-122"/>
                <a:ea typeface="微软雅黑" panose="020B0503020204020204" charset="-122"/>
              </a:rPr>
              <a:t>栋</a:t>
            </a:r>
            <a:r>
              <a:rPr lang="en-US" altLang="zh-CN" sz="1600" dirty="0">
                <a:latin typeface="微软雅黑" panose="020B0503020204020204" charset="-122"/>
                <a:ea typeface="微软雅黑" panose="020B0503020204020204" charset="-122"/>
              </a:rPr>
              <a:t>A102</a:t>
            </a:r>
            <a:r>
              <a:rPr lang="zh-CN" altLang="zh-CN" sz="1600" dirty="0">
                <a:latin typeface="微软雅黑" panose="020B0503020204020204" charset="-122"/>
                <a:ea typeface="微软雅黑" panose="020B0503020204020204" charset="-122"/>
              </a:rPr>
              <a:t>室</a:t>
            </a:r>
          </a:p>
          <a:p>
            <a:r>
              <a:rPr lang="en-US" altLang="zh-CN" sz="1600" dirty="0">
                <a:latin typeface="微软雅黑" panose="020B0503020204020204" charset="-122"/>
                <a:ea typeface="微软雅黑" panose="020B0503020204020204" charset="-122"/>
              </a:rPr>
              <a:t> </a:t>
            </a:r>
            <a:endParaRPr lang="zh-CN" altLang="zh-CN" sz="1600" dirty="0">
              <a:latin typeface="微软雅黑" panose="020B0503020204020204" charset="-122"/>
              <a:ea typeface="微软雅黑" panose="020B0503020204020204" charset="-122"/>
            </a:endParaRPr>
          </a:p>
          <a:p>
            <a:r>
              <a:rPr lang="zh-CN" altLang="zh-CN" sz="1600" dirty="0">
                <a:latin typeface="微软雅黑" panose="020B0503020204020204" charset="-122"/>
                <a:ea typeface="微软雅黑" panose="020B0503020204020204" charset="-122"/>
              </a:rPr>
              <a:t>电话：</a:t>
            </a:r>
            <a:r>
              <a:rPr lang="en-US" altLang="zh-CN" sz="1600" dirty="0">
                <a:latin typeface="微软雅黑" panose="020B0503020204020204" charset="-122"/>
                <a:ea typeface="微软雅黑" panose="020B0503020204020204" charset="-122"/>
              </a:rPr>
              <a:t>400 8788 593</a:t>
            </a:r>
          </a:p>
          <a:p>
            <a:r>
              <a:rPr lang="zh-CN" altLang="zh-CN" sz="1600" dirty="0">
                <a:latin typeface="微软雅黑" panose="020B0503020204020204" charset="-122"/>
                <a:ea typeface="微软雅黑" panose="020B0503020204020204" charset="-122"/>
              </a:rPr>
              <a:t>网址：</a:t>
            </a:r>
            <a:r>
              <a:rPr lang="en-US" altLang="zh-CN" sz="1600" dirty="0">
                <a:latin typeface="微软雅黑" panose="020B0503020204020204" charset="-122"/>
                <a:ea typeface="微软雅黑" panose="020B0503020204020204" charset="-122"/>
              </a:rPr>
              <a:t>www.tiangongwang.com</a:t>
            </a:r>
            <a:endParaRPr lang="zh-CN" altLang="zh-CN" sz="1600" dirty="0">
              <a:latin typeface="微软雅黑" panose="020B0503020204020204" charset="-122"/>
              <a:ea typeface="微软雅黑" panose="020B0503020204020204" charset="-122"/>
            </a:endParaRPr>
          </a:p>
          <a:p>
            <a:endParaRPr lang="zh-CN" altLang="zh-CN" sz="1600" dirty="0">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2"/>
          <a:stretch>
            <a:fillRect/>
          </a:stretch>
        </p:blipFill>
        <p:spPr>
          <a:xfrm>
            <a:off x="7399655" y="2220595"/>
            <a:ext cx="1640205" cy="1622425"/>
          </a:xfrm>
          <a:prstGeom prst="rect">
            <a:avLst/>
          </a:prstGeom>
        </p:spPr>
      </p:pic>
      <p:pic>
        <p:nvPicPr>
          <p:cNvPr id="8" name="图片 7" descr="download"/>
          <p:cNvPicPr>
            <a:picLocks noChangeAspect="1"/>
          </p:cNvPicPr>
          <p:nvPr/>
        </p:nvPicPr>
        <p:blipFill>
          <a:blip r:embed="rId3"/>
          <a:stretch>
            <a:fillRect/>
          </a:stretch>
        </p:blipFill>
        <p:spPr>
          <a:xfrm>
            <a:off x="3253740" y="2220595"/>
            <a:ext cx="1738630" cy="173863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2" descr="IMG_256"/>
          <p:cNvPicPr>
            <a:picLocks noChangeAspect="1"/>
          </p:cNvPicPr>
          <p:nvPr/>
        </p:nvPicPr>
        <p:blipFill>
          <a:blip r:embed="rId2"/>
          <a:stretch>
            <a:fillRect/>
          </a:stretch>
        </p:blipFill>
        <p:spPr>
          <a:xfrm>
            <a:off x="1874520" y="2188845"/>
            <a:ext cx="8153400" cy="4375150"/>
          </a:xfrm>
          <a:prstGeom prst="rect">
            <a:avLst/>
          </a:prstGeom>
          <a:noFill/>
          <a:ln w="9525">
            <a:noFill/>
          </a:ln>
        </p:spPr>
      </p:pic>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8" name="文本框 7"/>
          <p:cNvSpPr txBox="1"/>
          <p:nvPr/>
        </p:nvSpPr>
        <p:spPr>
          <a:xfrm>
            <a:off x="2929255" y="1644015"/>
            <a:ext cx="5845175" cy="368300"/>
          </a:xfrm>
          <a:prstGeom prst="rect">
            <a:avLst/>
          </a:prstGeom>
          <a:noFill/>
          <a:ln w="9525">
            <a:noFill/>
          </a:ln>
        </p:spPr>
        <p:txBody>
          <a:bodyPr wrap="square">
            <a:spAutoFit/>
          </a:bodyPr>
          <a:lstStyle/>
          <a:p>
            <a:pPr indent="0"/>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【上传配置】 自定义选手上传材料</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33880" y="2021523"/>
            <a:ext cx="783082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schemeClr val="tx1"/>
                </a:solidFill>
                <a:effectLst>
                  <a:outerShdw blurRad="38100" dist="19050" dir="2700000" algn="tl" rotWithShape="0">
                    <a:schemeClr val="dk1">
                      <a:alpha val="40000"/>
                    </a:schemeClr>
                  </a:outerShdw>
                </a:effectLst>
                <a:latin typeface="Calibri" panose="020F0502020204030204" charset="0"/>
                <a:ea typeface="Times New Roman" panose="02020603050405020304" pitchFamily="18" charset="0"/>
                <a:cs typeface="Arial" panose="020B0604020202020204" pitchFamily="34" charset="0"/>
              </a:rPr>
              <a:t>发起人查看报名选手上传的资料可选择</a:t>
            </a:r>
            <a:r>
              <a:rPr lang="en-US" altLang="zh-CN" sz="2000" dirty="0">
                <a:solidFill>
                  <a:schemeClr val="tx1"/>
                </a:solidFill>
                <a:effectLst>
                  <a:outerShdw blurRad="38100" dist="19050" dir="2700000" algn="tl" rotWithShape="0">
                    <a:schemeClr val="dk1">
                      <a:alpha val="40000"/>
                    </a:schemeClr>
                  </a:outerShdw>
                </a:effectLst>
                <a:latin typeface="Calibri" panose="020F0502020204030204" charset="0"/>
                <a:ea typeface="Times New Roman" panose="02020603050405020304" pitchFamily="18" charset="0"/>
                <a:cs typeface="Arial" panose="020B0604020202020204" pitchFamily="34" charset="0"/>
              </a:rPr>
              <a:t>“</a:t>
            </a:r>
            <a:r>
              <a:rPr lang="zh-CN" altLang="en-US" sz="2000" dirty="0">
                <a:solidFill>
                  <a:schemeClr val="tx1"/>
                </a:solidFill>
                <a:effectLst>
                  <a:outerShdw blurRad="38100" dist="19050" dir="2700000" algn="tl" rotWithShape="0">
                    <a:schemeClr val="dk1">
                      <a:alpha val="40000"/>
                    </a:schemeClr>
                  </a:outerShdw>
                </a:effectLst>
                <a:latin typeface="Calibri" panose="020F0502020204030204" charset="0"/>
                <a:cs typeface="Arial" panose="020B0604020202020204" pitchFamily="34" charset="0"/>
              </a:rPr>
              <a:t>通过</a:t>
            </a:r>
            <a:r>
              <a:rPr lang="en-US" altLang="zh-CN" sz="2000" dirty="0">
                <a:solidFill>
                  <a:schemeClr val="tx1"/>
                </a:solidFill>
                <a:effectLst>
                  <a:outerShdw blurRad="38100" dist="19050" dir="2700000" algn="tl" rotWithShape="0">
                    <a:schemeClr val="dk1">
                      <a:alpha val="40000"/>
                    </a:schemeClr>
                  </a:outerShdw>
                </a:effectLst>
                <a:latin typeface="Calibri" panose="020F0502020204030204" charset="0"/>
                <a:cs typeface="Arial" panose="020B0604020202020204" pitchFamily="34" charset="0"/>
              </a:rPr>
              <a:t>”</a:t>
            </a:r>
            <a:r>
              <a:rPr lang="zh-CN" altLang="en-US" sz="2000" dirty="0">
                <a:solidFill>
                  <a:schemeClr val="tx1"/>
                </a:solidFill>
                <a:effectLst>
                  <a:outerShdw blurRad="38100" dist="19050" dir="2700000" algn="tl" rotWithShape="0">
                    <a:schemeClr val="dk1">
                      <a:alpha val="40000"/>
                    </a:schemeClr>
                  </a:outerShdw>
                </a:effectLst>
                <a:latin typeface="Calibri" panose="020F0502020204030204" charset="0"/>
                <a:cs typeface="Arial" panose="020B0604020202020204" pitchFamily="34" charset="0"/>
              </a:rPr>
              <a:t>或</a:t>
            </a:r>
            <a:r>
              <a:rPr lang="en-US" altLang="zh-CN" sz="2000" dirty="0">
                <a:solidFill>
                  <a:schemeClr val="tx1"/>
                </a:solidFill>
                <a:effectLst>
                  <a:outerShdw blurRad="38100" dist="19050" dir="2700000" algn="tl" rotWithShape="0">
                    <a:schemeClr val="dk1">
                      <a:alpha val="40000"/>
                    </a:schemeClr>
                  </a:outerShdw>
                </a:effectLst>
                <a:latin typeface="Calibri" panose="020F0502020204030204" charset="0"/>
                <a:cs typeface="Arial" panose="020B0604020202020204" pitchFamily="34" charset="0"/>
              </a:rPr>
              <a:t>“</a:t>
            </a:r>
            <a:r>
              <a:rPr lang="zh-CN" altLang="en-US" sz="2000" dirty="0">
                <a:solidFill>
                  <a:schemeClr val="tx1"/>
                </a:solidFill>
                <a:effectLst>
                  <a:outerShdw blurRad="38100" dist="19050" dir="2700000" algn="tl" rotWithShape="0">
                    <a:schemeClr val="dk1">
                      <a:alpha val="40000"/>
                    </a:schemeClr>
                  </a:outerShdw>
                </a:effectLst>
                <a:latin typeface="Calibri" panose="020F0502020204030204" charset="0"/>
                <a:cs typeface="Arial" panose="020B0604020202020204" pitchFamily="34" charset="0"/>
              </a:rPr>
              <a:t>驳回</a:t>
            </a:r>
            <a:r>
              <a:rPr lang="en-US" altLang="zh-CN" sz="2000" dirty="0">
                <a:solidFill>
                  <a:schemeClr val="tx1"/>
                </a:solidFill>
                <a:effectLst>
                  <a:outerShdw blurRad="38100" dist="19050" dir="2700000" algn="tl" rotWithShape="0">
                    <a:schemeClr val="dk1">
                      <a:alpha val="40000"/>
                    </a:schemeClr>
                  </a:outerShdw>
                </a:effectLst>
                <a:latin typeface="Calibri" panose="020F0502020204030204" charset="0"/>
                <a:cs typeface="Arial" panose="020B0604020202020204" pitchFamily="34" charset="0"/>
              </a:rPr>
              <a:t>”</a:t>
            </a:r>
            <a:r>
              <a:rPr lang="zh-CN" altLang="en-US" sz="2000" dirty="0">
                <a:solidFill>
                  <a:schemeClr val="tx1"/>
                </a:solidFill>
                <a:effectLst>
                  <a:outerShdw blurRad="38100" dist="19050" dir="2700000" algn="tl" rotWithShape="0">
                    <a:schemeClr val="dk1">
                      <a:alpha val="40000"/>
                    </a:schemeClr>
                  </a:outerShdw>
                </a:effectLst>
                <a:latin typeface="Calibri" panose="020F0502020204030204" charset="0"/>
                <a:ea typeface="Times New Roman" panose="02020603050405020304" pitchFamily="18" charset="0"/>
                <a:cs typeface="Arial" panose="020B0604020202020204" pitchFamily="34" charset="0"/>
              </a:rPr>
              <a:t>	</a:t>
            </a: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6" name="文本框 5"/>
          <p:cNvSpPr txBox="1"/>
          <p:nvPr/>
        </p:nvSpPr>
        <p:spPr>
          <a:xfrm>
            <a:off x="1574800" y="1406525"/>
            <a:ext cx="3217545" cy="460375"/>
          </a:xfrm>
          <a:prstGeom prst="rect">
            <a:avLst/>
          </a:prstGeom>
          <a:noFill/>
        </p:spPr>
        <p:txBody>
          <a:bodyPr wrap="none" rtlCol="0" anchor="t">
            <a:spAutoFit/>
            <a:scene3d>
              <a:camera prst="orthographicFront"/>
              <a:lightRig rig="threePt" dir="t"/>
            </a:scene3d>
          </a:bodyPr>
          <a:lstStyle/>
          <a:p>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5.3</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管理活动</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选手审核</a:t>
            </a:r>
          </a:p>
        </p:txBody>
      </p:sp>
      <p:pic>
        <p:nvPicPr>
          <p:cNvPr id="2" name="图片 111"/>
          <p:cNvPicPr>
            <a:picLocks noChangeAspect="1"/>
          </p:cNvPicPr>
          <p:nvPr/>
        </p:nvPicPr>
        <p:blipFill>
          <a:blip r:embed="rId2"/>
          <a:stretch>
            <a:fillRect/>
          </a:stretch>
        </p:blipFill>
        <p:spPr>
          <a:xfrm>
            <a:off x="1523683" y="2420303"/>
            <a:ext cx="8853805" cy="1246505"/>
          </a:xfrm>
          <a:prstGeom prst="rect">
            <a:avLst/>
          </a:prstGeom>
          <a:noFill/>
          <a:ln w="9525">
            <a:noFill/>
          </a:ln>
        </p:spPr>
      </p:pic>
      <p:pic>
        <p:nvPicPr>
          <p:cNvPr id="8" name="图片 112"/>
          <p:cNvPicPr>
            <a:picLocks noChangeAspect="1"/>
          </p:cNvPicPr>
          <p:nvPr/>
        </p:nvPicPr>
        <p:blipFill>
          <a:blip r:embed="rId3"/>
          <a:stretch>
            <a:fillRect/>
          </a:stretch>
        </p:blipFill>
        <p:spPr>
          <a:xfrm>
            <a:off x="1574483" y="3768408"/>
            <a:ext cx="5179695" cy="2709545"/>
          </a:xfrm>
          <a:prstGeom prst="rect">
            <a:avLst/>
          </a:prstGeom>
          <a:noFill/>
          <a:ln w="9525">
            <a:noFill/>
          </a:ln>
        </p:spPr>
      </p:pic>
      <p:cxnSp>
        <p:nvCxnSpPr>
          <p:cNvPr id="11" name="肘形连接符 10"/>
          <p:cNvCxnSpPr/>
          <p:nvPr/>
        </p:nvCxnSpPr>
        <p:spPr>
          <a:xfrm rot="10800000" flipV="1">
            <a:off x="5852160" y="4547870"/>
            <a:ext cx="1432560" cy="1224280"/>
          </a:xfrm>
          <a:prstGeom prst="bentConnector3">
            <a:avLst>
              <a:gd name="adj1" fmla="val 49956"/>
            </a:avLst>
          </a:prstGeom>
          <a:ln>
            <a:tailEnd type="arrow" w="med" len="med"/>
          </a:ln>
        </p:spPr>
        <p:style>
          <a:lnRef idx="1">
            <a:schemeClr val="accent4"/>
          </a:lnRef>
          <a:fillRef idx="0">
            <a:schemeClr val="accent4"/>
          </a:fillRef>
          <a:effectRef idx="0">
            <a:schemeClr val="accent4"/>
          </a:effectRef>
          <a:fontRef idx="minor">
            <a:schemeClr val="tx1"/>
          </a:fontRef>
        </p:style>
      </p:cxnSp>
      <p:sp>
        <p:nvSpPr>
          <p:cNvPr id="12" name="Rectangle 4"/>
          <p:cNvSpPr>
            <a:spLocks noChangeArrowheads="1"/>
          </p:cNvSpPr>
          <p:nvPr/>
        </p:nvSpPr>
        <p:spPr bwMode="auto">
          <a:xfrm>
            <a:off x="7401560" y="4295458"/>
            <a:ext cx="4019550" cy="70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schemeClr val="accent1"/>
                </a:solidFill>
                <a:effectLst>
                  <a:outerShdw blurRad="38100" dist="25400" dir="5400000" algn="ctr" rotWithShape="0">
                    <a:srgbClr val="6E747A">
                      <a:alpha val="43000"/>
                    </a:srgbClr>
                  </a:outerShdw>
                </a:effectLst>
                <a:latin typeface="Calibri" panose="020F0502020204030204" charset="0"/>
                <a:ea typeface="Times New Roman" panose="02020603050405020304" pitchFamily="18" charset="0"/>
                <a:cs typeface="Arial" panose="020B0604020202020204" pitchFamily="34" charset="0"/>
              </a:rPr>
              <a:t>先由报名者自主上传投票内容页面</a:t>
            </a:r>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1969135" y="1243330"/>
            <a:ext cx="4641215" cy="1106805"/>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5.4</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管理活动</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成员、成员审核</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6" name="图片 115"/>
          <p:cNvPicPr>
            <a:picLocks noChangeAspect="1"/>
          </p:cNvPicPr>
          <p:nvPr/>
        </p:nvPicPr>
        <p:blipFill>
          <a:blip r:embed="rId2"/>
          <a:stretch>
            <a:fillRect/>
          </a:stretch>
        </p:blipFill>
        <p:spPr>
          <a:xfrm>
            <a:off x="1214120" y="1907540"/>
            <a:ext cx="8858250" cy="1605280"/>
          </a:xfrm>
          <a:prstGeom prst="rect">
            <a:avLst/>
          </a:prstGeom>
          <a:noFill/>
          <a:ln w="9525">
            <a:noFill/>
          </a:ln>
        </p:spPr>
      </p:pic>
      <p:pic>
        <p:nvPicPr>
          <p:cNvPr id="2" name="图片 114"/>
          <p:cNvPicPr>
            <a:picLocks noChangeAspect="1"/>
          </p:cNvPicPr>
          <p:nvPr/>
        </p:nvPicPr>
        <p:blipFill>
          <a:blip r:embed="rId3"/>
          <a:stretch>
            <a:fillRect/>
          </a:stretch>
        </p:blipFill>
        <p:spPr>
          <a:xfrm>
            <a:off x="1294130" y="4259263"/>
            <a:ext cx="8859520" cy="1183005"/>
          </a:xfrm>
          <a:prstGeom prst="rect">
            <a:avLst/>
          </a:prstGeom>
          <a:noFill/>
          <a:ln w="9525">
            <a:noFill/>
          </a:ln>
        </p:spPr>
      </p:pic>
      <p:sp>
        <p:nvSpPr>
          <p:cNvPr id="100" name="文本框 99"/>
          <p:cNvSpPr txBox="1"/>
          <p:nvPr/>
        </p:nvSpPr>
        <p:spPr>
          <a:xfrm>
            <a:off x="1317625" y="5285740"/>
            <a:ext cx="9418320" cy="1076325"/>
          </a:xfrm>
          <a:prstGeom prst="rect">
            <a:avLst/>
          </a:prstGeom>
          <a:noFill/>
          <a:ln w="9525">
            <a:noFill/>
          </a:ln>
        </p:spPr>
        <p:txBody>
          <a:bodyPr wrap="square">
            <a:spAutoFit/>
          </a:bodyPr>
          <a:lstStyle/>
          <a:p>
            <a:pPr indent="0"/>
            <a:endParaRPr lang="zh-CN" altLang="en-US" sz="1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r>
              <a:rPr lang="zh-CN" altLang="en-US" sz="1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如发起活动时勾选了报名活动需要审批，则所有报名人员先进入成员审核页面，由发起人给予批准通过后进入左边的成员页面成为正式的活动参与者。</a:t>
            </a:r>
          </a:p>
          <a:p>
            <a:pPr indent="0"/>
            <a:r>
              <a:rPr lang="zh-CN" altLang="en-US" sz="1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成员页面可以到处</a:t>
            </a:r>
            <a:r>
              <a:rPr lang="en-US" altLang="zh-CN" sz="1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EXCEL</a:t>
            </a:r>
            <a:r>
              <a:rPr lang="zh-CN" altLang="en-US" sz="1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进行查看。</a:t>
            </a:r>
          </a:p>
        </p:txBody>
      </p:sp>
      <p:sp>
        <p:nvSpPr>
          <p:cNvPr id="11" name="文本框 10"/>
          <p:cNvSpPr txBox="1"/>
          <p:nvPr/>
        </p:nvSpPr>
        <p:spPr>
          <a:xfrm>
            <a:off x="1318260" y="3630930"/>
            <a:ext cx="9555480" cy="368300"/>
          </a:xfrm>
          <a:prstGeom prst="rect">
            <a:avLst/>
          </a:prstGeom>
          <a:noFill/>
        </p:spPr>
        <p:txBody>
          <a:bodyPr wrap="none" rtlCol="0" anchor="t">
            <a:spAutoFit/>
          </a:bodyPr>
          <a:lstStyle/>
          <a:p>
            <a:r>
              <a:rPr lang="zh-CN" altLang="en-US"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sym typeface="+mn-ea"/>
              </a:rPr>
              <a:t>发起人可查看该活动参加人员数及签到人员数，及每个参加者的信息包括诚信度、学号学院等</a:t>
            </a: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1969135" y="1243330"/>
            <a:ext cx="4641215" cy="1106805"/>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5.5</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管理活动</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新闻</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图片 116"/>
          <p:cNvPicPr>
            <a:picLocks noChangeAspect="1"/>
          </p:cNvPicPr>
          <p:nvPr/>
        </p:nvPicPr>
        <p:blipFill>
          <a:blip r:embed="rId2"/>
          <a:stretch>
            <a:fillRect/>
          </a:stretch>
        </p:blipFill>
        <p:spPr>
          <a:xfrm>
            <a:off x="1506855" y="1796415"/>
            <a:ext cx="7752080" cy="444754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1969135" y="1243330"/>
            <a:ext cx="4641215" cy="1106805"/>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5.6</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管理活动</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活动视频</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图片 1"/>
          <p:cNvPicPr>
            <a:picLocks noChangeAspect="1"/>
          </p:cNvPicPr>
          <p:nvPr/>
        </p:nvPicPr>
        <p:blipFill>
          <a:blip r:embed="rId2"/>
          <a:stretch>
            <a:fillRect/>
          </a:stretch>
        </p:blipFill>
        <p:spPr>
          <a:xfrm>
            <a:off x="863600" y="2160270"/>
            <a:ext cx="10822305" cy="1451610"/>
          </a:xfrm>
          <a:prstGeom prst="rect">
            <a:avLst/>
          </a:prstGeom>
          <a:noFill/>
          <a:ln w="9525">
            <a:noFill/>
          </a:ln>
        </p:spPr>
      </p:pic>
      <p:sp>
        <p:nvSpPr>
          <p:cNvPr id="100" name="文本框 99"/>
          <p:cNvSpPr txBox="1"/>
          <p:nvPr/>
        </p:nvSpPr>
        <p:spPr>
          <a:xfrm>
            <a:off x="1008380" y="4455795"/>
            <a:ext cx="2908935" cy="1076325"/>
          </a:xfrm>
          <a:prstGeom prst="rect">
            <a:avLst/>
          </a:prstGeom>
          <a:noFill/>
          <a:ln w="9525">
            <a:noFill/>
          </a:ln>
        </p:spPr>
        <p:txBody>
          <a:bodyPr wrap="square">
            <a:spAutoFit/>
          </a:bodyPr>
          <a:lstStyle/>
          <a:p>
            <a:pPr indent="0"/>
            <a:r>
              <a:rPr lang="zh-CN" altLang="en-US" sz="1600" b="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上传后视频可在活动首页展示</a:t>
            </a:r>
          </a:p>
          <a:p>
            <a:pPr indent="0"/>
            <a:r>
              <a:rPr lang="zh-CN" altLang="en-US" sz="16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【备注】 活动视频需要线上传到新浪播客、优酷、酷</a:t>
            </a:r>
            <a:r>
              <a:rPr lang="en-US" altLang="zh-CN" sz="16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6</a:t>
            </a:r>
            <a:r>
              <a:rPr lang="zh-CN" altLang="en-US" sz="16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网，将视频连接复制添加到平台上；</a:t>
            </a:r>
          </a:p>
        </p:txBody>
      </p:sp>
      <p:pic>
        <p:nvPicPr>
          <p:cNvPr id="6" name="图片 120"/>
          <p:cNvPicPr>
            <a:picLocks noChangeAspect="1"/>
          </p:cNvPicPr>
          <p:nvPr/>
        </p:nvPicPr>
        <p:blipFill>
          <a:blip r:embed="rId3"/>
          <a:stretch>
            <a:fillRect/>
          </a:stretch>
        </p:blipFill>
        <p:spPr>
          <a:xfrm>
            <a:off x="6610033" y="5061903"/>
            <a:ext cx="3104515" cy="962025"/>
          </a:xfrm>
          <a:prstGeom prst="rect">
            <a:avLst/>
          </a:prstGeom>
          <a:noFill/>
          <a:ln w="9525">
            <a:noFill/>
          </a:ln>
        </p:spPr>
      </p:pic>
      <p:cxnSp>
        <p:nvCxnSpPr>
          <p:cNvPr id="8" name="肘形连接符 7"/>
          <p:cNvCxnSpPr/>
          <p:nvPr/>
        </p:nvCxnSpPr>
        <p:spPr>
          <a:xfrm>
            <a:off x="2510790" y="3268345"/>
            <a:ext cx="3811270" cy="2434590"/>
          </a:xfrm>
          <a:prstGeom prst="bentConnector3">
            <a:avLst>
              <a:gd name="adj1" fmla="val 50017"/>
            </a:avLst>
          </a:prstGeom>
          <a:ln>
            <a:tailEnd type="arrow" w="med" len="med"/>
          </a:ln>
        </p:spPr>
        <p:style>
          <a:lnRef idx="1">
            <a:schemeClr val="accent4"/>
          </a:lnRef>
          <a:fillRef idx="0">
            <a:schemeClr val="accent4"/>
          </a:fillRef>
          <a:effectRef idx="0">
            <a:schemeClr val="accent4"/>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1969135" y="1243330"/>
            <a:ext cx="4641215" cy="1106805"/>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5.7</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管理活动</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活动照片</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6" name="图片 5"/>
          <p:cNvPicPr>
            <a:picLocks noChangeAspect="1"/>
          </p:cNvPicPr>
          <p:nvPr/>
        </p:nvPicPr>
        <p:blipFill>
          <a:blip r:embed="rId3"/>
          <a:stretch>
            <a:fillRect/>
          </a:stretch>
        </p:blipFill>
        <p:spPr>
          <a:xfrm>
            <a:off x="1381125" y="1918970"/>
            <a:ext cx="9133205" cy="3590290"/>
          </a:xfrm>
          <a:prstGeom prst="rect">
            <a:avLst/>
          </a:prstGeom>
        </p:spPr>
      </p:pic>
      <p:sp>
        <p:nvSpPr>
          <p:cNvPr id="8" name="文本框 7"/>
          <p:cNvSpPr txBox="1"/>
          <p:nvPr/>
        </p:nvSpPr>
        <p:spPr>
          <a:xfrm>
            <a:off x="4083050" y="6012815"/>
            <a:ext cx="2941320" cy="368300"/>
          </a:xfrm>
          <a:prstGeom prst="rect">
            <a:avLst/>
          </a:prstGeom>
          <a:noFill/>
        </p:spPr>
        <p:txBody>
          <a:bodyPr wrap="none" rtlCol="0" anchor="t">
            <a:spAutoFit/>
          </a:bodyPr>
          <a:lstStyle/>
          <a:p>
            <a:r>
              <a:rPr lang="zh-CN" altLang="en-US" b="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上传图片可在活动首页展示</a:t>
            </a: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18"/>
          <p:cNvPicPr>
            <a:picLocks noChangeAspect="1"/>
          </p:cNvPicPr>
          <p:nvPr/>
        </p:nvPicPr>
        <p:blipFill>
          <a:blip r:embed="rId3"/>
          <a:stretch>
            <a:fillRect/>
          </a:stretch>
        </p:blipFill>
        <p:spPr>
          <a:xfrm>
            <a:off x="74295" y="2943225"/>
            <a:ext cx="8760460" cy="3001010"/>
          </a:xfrm>
          <a:prstGeom prst="rect">
            <a:avLst/>
          </a:prstGeom>
          <a:noFill/>
          <a:ln w="9525">
            <a:noFill/>
          </a:ln>
        </p:spPr>
      </p:pic>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1969135" y="1243330"/>
            <a:ext cx="4641215" cy="1106805"/>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5.8</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管理活动</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签到</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00" name="文本框 99"/>
          <p:cNvSpPr txBox="1"/>
          <p:nvPr/>
        </p:nvSpPr>
        <p:spPr>
          <a:xfrm>
            <a:off x="8549005" y="459740"/>
            <a:ext cx="3521075" cy="5939155"/>
          </a:xfrm>
          <a:prstGeom prst="rect">
            <a:avLst/>
          </a:prstGeom>
          <a:noFill/>
          <a:ln w="9525">
            <a:noFill/>
          </a:ln>
        </p:spPr>
        <p:txBody>
          <a:bodyPr wrap="square">
            <a:spAutoFit/>
          </a:bodyPr>
          <a:lstStyle/>
          <a:p>
            <a:pPr indent="0"/>
            <a:r>
              <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1、设置签到员 </a:t>
            </a:r>
          </a:p>
          <a:p>
            <a:pPr indent="0"/>
            <a:r>
              <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（网页端发起人活动管理/【成员】列表页设置）</a:t>
            </a:r>
          </a:p>
          <a:p>
            <a:pPr indent="0"/>
            <a:r>
              <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（客户端活动页</a:t>
            </a:r>
            <a:r>
              <a:rPr lang="en-US" altLang="zh-CN"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a:t>
            </a:r>
            <a:r>
              <a:rPr lang="zh-CN" altLang="zh-CN"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活动管理</a:t>
            </a:r>
            <a:r>
              <a:rPr lang="en-US" altLang="zh-CN"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a:t>
            </a:r>
            <a:r>
              <a:rPr lang="zh-CN" altLang="zh-CN"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选择活动</a:t>
            </a:r>
            <a:r>
              <a:rPr lang="en-US" altLang="zh-CN"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a:t>
            </a:r>
            <a:r>
              <a:rPr lang="zh-CN" altLang="zh-CN"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设置签到员</a:t>
            </a:r>
          </a:p>
          <a:p>
            <a:pPr indent="0"/>
            <a:endPar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r>
              <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2、APP客户端签到 </a:t>
            </a:r>
          </a:p>
          <a:p>
            <a:pPr indent="0"/>
            <a:r>
              <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（签到员登录APP，右上角签到，选择相应的活动，扫描参加者二维码）</a:t>
            </a:r>
          </a:p>
          <a:p>
            <a:pPr indent="0"/>
            <a:r>
              <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3、签到有效时间</a:t>
            </a:r>
          </a:p>
          <a:p>
            <a:pPr indent="0"/>
            <a:r>
              <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活动开始前1小时 至 活动结束</a:t>
            </a:r>
          </a:p>
          <a:p>
            <a:pPr indent="0"/>
            <a:endPar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endPar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endPar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r>
              <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【签退】：</a:t>
            </a:r>
            <a:r>
              <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签到员APP签到界面，切换签退按钮进行签退</a:t>
            </a:r>
          </a:p>
          <a:p>
            <a:pPr indent="0"/>
            <a:endPar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r>
              <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【部分失败原因】：</a:t>
            </a:r>
          </a:p>
          <a:p>
            <a:pPr indent="0"/>
            <a:r>
              <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1、活动需要先报名才能签到签退</a:t>
            </a:r>
          </a:p>
          <a:p>
            <a:pPr indent="0"/>
            <a:r>
              <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2、未签到直接签退 </a:t>
            </a:r>
          </a:p>
          <a:p>
            <a:pPr indent="0"/>
            <a:endPar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endPar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endParaRPr lang="zh-CN" altLang="en-US" sz="1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endParaRPr lang="zh-CN" altLang="en-US" sz="1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425450" y="300990"/>
            <a:ext cx="4641215" cy="1168400"/>
          </a:xfrm>
          <a:prstGeom prst="rect">
            <a:avLst/>
          </a:prstGeom>
        </p:spPr>
        <p:txBody>
          <a:bodyPr wrap="square">
            <a:spAutoFit/>
          </a:bodyPr>
          <a:lstStyle/>
          <a:p>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签到客户端操作</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设置签到员</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00" name="文本框 99"/>
          <p:cNvSpPr txBox="1"/>
          <p:nvPr/>
        </p:nvSpPr>
        <p:spPr>
          <a:xfrm>
            <a:off x="8172450" y="300990"/>
            <a:ext cx="3507740" cy="3199765"/>
          </a:xfrm>
          <a:prstGeom prst="rect">
            <a:avLst/>
          </a:prstGeom>
          <a:noFill/>
          <a:ln w="9525">
            <a:noFill/>
          </a:ln>
        </p:spPr>
        <p:txBody>
          <a:bodyPr wrap="square">
            <a:spAutoFit/>
          </a:bodyPr>
          <a:lstStyle/>
          <a:p>
            <a:pPr indent="0"/>
            <a:r>
              <a:rPr lang="zh-CN" altLang="en-US"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活动发起者：</a:t>
            </a:r>
          </a:p>
          <a:p>
            <a:pPr indent="0"/>
            <a:endParaRPr lang="zh-CN" altLang="en-US" sz="20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r>
              <a:rPr lang="en-US" altLang="zh-CN" sz="2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1.</a:t>
            </a:r>
            <a:r>
              <a:rPr lang="zh-CN" altLang="en-US" sz="2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如果是你发起的活动，需要其他同学协助你一起做签到可在</a:t>
            </a:r>
            <a:r>
              <a:rPr lang="en-US" altLang="zh-CN" sz="2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app</a:t>
            </a:r>
            <a:r>
              <a:rPr lang="zh-CN" altLang="en-US" sz="2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端设置签到员（系统默认签到员上限</a:t>
            </a:r>
            <a:r>
              <a:rPr lang="en-US" altLang="zh-CN" sz="2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5</a:t>
            </a:r>
            <a:r>
              <a:rPr lang="zh-CN" altLang="en-US" sz="2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人）</a:t>
            </a:r>
          </a:p>
          <a:p>
            <a:pPr indent="0"/>
            <a:r>
              <a:rPr lang="en-US" altLang="zh-CN" sz="2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2.</a:t>
            </a:r>
            <a:r>
              <a:rPr lang="zh-CN" altLang="en-US" sz="2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被设置为活动签到员的同学也必须扫码签到。</a:t>
            </a:r>
            <a:endParaRPr lang="zh-CN" altLang="en-US" sz="20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endParaRPr lang="zh-CN" altLang="en-US" sz="1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endParaRPr lang="zh-CN" altLang="en-US" sz="1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endParaRPr lang="zh-CN" altLang="en-US" sz="1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p:txBody>
      </p:sp>
      <p:sp>
        <p:nvSpPr>
          <p:cNvPr id="2" name="文本框 1"/>
          <p:cNvSpPr txBox="1"/>
          <p:nvPr/>
        </p:nvSpPr>
        <p:spPr>
          <a:xfrm>
            <a:off x="7876540" y="2976245"/>
            <a:ext cx="4079240" cy="368300"/>
          </a:xfrm>
          <a:prstGeom prst="rect">
            <a:avLst/>
          </a:prstGeom>
          <a:noFill/>
          <a:ln w="9525">
            <a:noFill/>
          </a:ln>
        </p:spPr>
        <p:txBody>
          <a:bodyPr wrap="square">
            <a:spAutoFit/>
            <a:scene3d>
              <a:camera prst="orthographicFront"/>
              <a:lightRig rig="threePt" dir="t"/>
            </a:scene3d>
          </a:bodyPr>
          <a:lstStyle/>
          <a:p>
            <a:pPr indent="0"/>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a:t>
            </a:r>
            <a:r>
              <a:rPr lang="en-US" altLang="zh-CN"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活动管理</a:t>
            </a:r>
            <a:r>
              <a:rPr lang="en-US" altLang="zh-CN"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a:t>
            </a:r>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成员</a:t>
            </a:r>
            <a:r>
              <a:rPr lang="en-US" altLang="zh-CN"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a:t>
            </a:r>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设置签到员</a:t>
            </a:r>
          </a:p>
        </p:txBody>
      </p:sp>
      <p:pic>
        <p:nvPicPr>
          <p:cNvPr id="6" name="图片 5"/>
          <p:cNvPicPr>
            <a:picLocks noChangeAspect="1"/>
          </p:cNvPicPr>
          <p:nvPr/>
        </p:nvPicPr>
        <p:blipFill>
          <a:blip r:embed="rId3"/>
          <a:stretch>
            <a:fillRect/>
          </a:stretch>
        </p:blipFill>
        <p:spPr>
          <a:xfrm>
            <a:off x="3999230" y="948690"/>
            <a:ext cx="3209290" cy="1847850"/>
          </a:xfrm>
          <a:prstGeom prst="rect">
            <a:avLst/>
          </a:prstGeom>
        </p:spPr>
      </p:pic>
      <p:pic>
        <p:nvPicPr>
          <p:cNvPr id="8" name="图片 7"/>
          <p:cNvPicPr>
            <a:picLocks noChangeAspect="1"/>
          </p:cNvPicPr>
          <p:nvPr/>
        </p:nvPicPr>
        <p:blipFill>
          <a:blip r:embed="rId4"/>
          <a:stretch>
            <a:fillRect/>
          </a:stretch>
        </p:blipFill>
        <p:spPr>
          <a:xfrm>
            <a:off x="4138930" y="3153410"/>
            <a:ext cx="3180715" cy="3580765"/>
          </a:xfrm>
          <a:prstGeom prst="rect">
            <a:avLst/>
          </a:prstGeom>
        </p:spPr>
      </p:pic>
      <p:pic>
        <p:nvPicPr>
          <p:cNvPr id="11" name="图片 10"/>
          <p:cNvPicPr>
            <a:picLocks noChangeAspect="1"/>
          </p:cNvPicPr>
          <p:nvPr/>
        </p:nvPicPr>
        <p:blipFill>
          <a:blip r:embed="rId5"/>
          <a:stretch>
            <a:fillRect/>
          </a:stretch>
        </p:blipFill>
        <p:spPr>
          <a:xfrm>
            <a:off x="7876540" y="3439160"/>
            <a:ext cx="3228340" cy="3009265"/>
          </a:xfrm>
          <a:prstGeom prst="rect">
            <a:avLst/>
          </a:prstGeom>
        </p:spPr>
      </p:pic>
      <p:pic>
        <p:nvPicPr>
          <p:cNvPr id="9" name="图片 36" descr="PU 最新logo-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09885" y="276225"/>
            <a:ext cx="1372870" cy="433070"/>
          </a:xfrm>
          <a:prstGeom prst="rect">
            <a:avLst/>
          </a:prstGeom>
          <a:noFill/>
          <a:ln>
            <a:noFill/>
          </a:ln>
        </p:spPr>
      </p:pic>
      <p:pic>
        <p:nvPicPr>
          <p:cNvPr id="12" name="图片 11"/>
          <p:cNvPicPr>
            <a:picLocks noChangeAspect="1"/>
          </p:cNvPicPr>
          <p:nvPr/>
        </p:nvPicPr>
        <p:blipFill>
          <a:blip r:embed="rId7"/>
          <a:stretch>
            <a:fillRect/>
          </a:stretch>
        </p:blipFill>
        <p:spPr>
          <a:xfrm>
            <a:off x="284480" y="1012190"/>
            <a:ext cx="3098800" cy="5721985"/>
          </a:xfrm>
          <a:prstGeom prst="rect">
            <a:avLst/>
          </a:prstGeom>
        </p:spPr>
      </p:pic>
    </p:spTree>
    <p:extLst>
      <p:ext uri="{BB962C8B-B14F-4D97-AF65-F5344CB8AC3E}">
        <p14:creationId xmlns:p14="http://schemas.microsoft.com/office/powerpoint/2010/main" val="613156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230505" y="276225"/>
            <a:ext cx="6115685" cy="1168400"/>
          </a:xfrm>
          <a:prstGeom prst="rect">
            <a:avLst/>
          </a:prstGeom>
        </p:spPr>
        <p:txBody>
          <a:bodyPr wrap="square">
            <a:spAutoFit/>
          </a:bodyPr>
          <a:lstStyle/>
          <a:p>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签到客户端操作</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找到需要签到的活动</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3" name="图片 12"/>
          <p:cNvPicPr>
            <a:picLocks noChangeAspect="1"/>
          </p:cNvPicPr>
          <p:nvPr/>
        </p:nvPicPr>
        <p:blipFill>
          <a:blip r:embed="rId3"/>
          <a:stretch>
            <a:fillRect/>
          </a:stretch>
        </p:blipFill>
        <p:spPr>
          <a:xfrm>
            <a:off x="4037330" y="2222500"/>
            <a:ext cx="3171190" cy="3676015"/>
          </a:xfrm>
          <a:prstGeom prst="rect">
            <a:avLst/>
          </a:prstGeom>
        </p:spPr>
      </p:pic>
      <p:pic>
        <p:nvPicPr>
          <p:cNvPr id="16" name="图片 15"/>
          <p:cNvPicPr>
            <a:picLocks noChangeAspect="1"/>
          </p:cNvPicPr>
          <p:nvPr/>
        </p:nvPicPr>
        <p:blipFill>
          <a:blip r:embed="rId4"/>
          <a:stretch>
            <a:fillRect/>
          </a:stretch>
        </p:blipFill>
        <p:spPr>
          <a:xfrm>
            <a:off x="7585075" y="1594485"/>
            <a:ext cx="3171190" cy="4571365"/>
          </a:xfrm>
          <a:prstGeom prst="rect">
            <a:avLst/>
          </a:prstGeom>
        </p:spPr>
      </p:pic>
      <p:sp>
        <p:nvSpPr>
          <p:cNvPr id="17" name="文本框 16"/>
          <p:cNvSpPr txBox="1"/>
          <p:nvPr/>
        </p:nvSpPr>
        <p:spPr>
          <a:xfrm>
            <a:off x="4037330" y="1118235"/>
            <a:ext cx="7431405" cy="368300"/>
          </a:xfrm>
          <a:prstGeom prst="rect">
            <a:avLst/>
          </a:prstGeom>
          <a:noFill/>
          <a:ln w="9525">
            <a:noFill/>
          </a:ln>
        </p:spPr>
        <p:txBody>
          <a:bodyPr wrap="square">
            <a:spAutoFit/>
            <a:scene3d>
              <a:camera prst="orthographicFront"/>
              <a:lightRig rig="threePt" dir="t"/>
            </a:scene3d>
          </a:bodyPr>
          <a:lstStyle/>
          <a:p>
            <a:pPr indent="0"/>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我的</a:t>
            </a:r>
            <a:r>
              <a:rPr lang="en-US" altLang="zh-CN"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我的活动</a:t>
            </a:r>
            <a:r>
              <a:rPr lang="en-US" altLang="zh-CN"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a:t>
            </a:r>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我参加的（我创建的）</a:t>
            </a:r>
            <a:r>
              <a:rPr lang="en-US" altLang="zh-CN"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a:t>
            </a:r>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进入活动</a:t>
            </a:r>
          </a:p>
        </p:txBody>
      </p:sp>
      <p:pic>
        <p:nvPicPr>
          <p:cNvPr id="2" name="图片 36" descr="PU 最新logo-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09885" y="276225"/>
            <a:ext cx="1372870" cy="433070"/>
          </a:xfrm>
          <a:prstGeom prst="rect">
            <a:avLst/>
          </a:prstGeom>
          <a:noFill/>
          <a:ln>
            <a:noFill/>
          </a:ln>
        </p:spPr>
      </p:pic>
      <p:pic>
        <p:nvPicPr>
          <p:cNvPr id="3" name="图片 2"/>
          <p:cNvPicPr>
            <a:picLocks noChangeAspect="1"/>
          </p:cNvPicPr>
          <p:nvPr/>
        </p:nvPicPr>
        <p:blipFill>
          <a:blip r:embed="rId6"/>
          <a:stretch>
            <a:fillRect/>
          </a:stretch>
        </p:blipFill>
        <p:spPr>
          <a:xfrm>
            <a:off x="323215" y="856615"/>
            <a:ext cx="3194050" cy="5416550"/>
          </a:xfrm>
          <a:prstGeom prst="rect">
            <a:avLst/>
          </a:prstGeom>
        </p:spPr>
      </p:pic>
    </p:spTree>
    <p:extLst>
      <p:ext uri="{BB962C8B-B14F-4D97-AF65-F5344CB8AC3E}">
        <p14:creationId xmlns:p14="http://schemas.microsoft.com/office/powerpoint/2010/main" val="381556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383540" y="276225"/>
            <a:ext cx="7626985" cy="1168400"/>
          </a:xfrm>
          <a:prstGeom prst="rect">
            <a:avLst/>
          </a:prstGeom>
        </p:spPr>
        <p:txBody>
          <a:bodyPr wrap="square">
            <a:spAutoFit/>
          </a:bodyPr>
          <a:lstStyle/>
          <a:p>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签到客户端操作</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主办方打开活动签到扫一扫</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7" name="文本框 16"/>
          <p:cNvSpPr txBox="1"/>
          <p:nvPr/>
        </p:nvSpPr>
        <p:spPr>
          <a:xfrm>
            <a:off x="8700770" y="3203575"/>
            <a:ext cx="3117215" cy="1476375"/>
          </a:xfrm>
          <a:prstGeom prst="rect">
            <a:avLst/>
          </a:prstGeom>
          <a:noFill/>
          <a:ln w="9525">
            <a:noFill/>
          </a:ln>
        </p:spPr>
        <p:txBody>
          <a:bodyPr wrap="square">
            <a:spAutoFit/>
            <a:scene3d>
              <a:camera prst="orthographicFront"/>
              <a:lightRig rig="threePt" dir="t"/>
            </a:scene3d>
          </a:bodyPr>
          <a:lstStyle/>
          <a:p>
            <a:pPr indent="0"/>
            <a:r>
              <a:rPr lang="zh-CN" altLang="en-US" b="1" dirty="0">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进入活动</a:t>
            </a:r>
            <a:r>
              <a:rPr lang="en-US" altLang="zh-CN" b="1" dirty="0">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r>
              <a:rPr lang="zh-CN" altLang="en-US" b="1" dirty="0">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页面下方签到</a:t>
            </a:r>
            <a:r>
              <a:rPr lang="en-US" altLang="zh-CN" b="1" dirty="0">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r>
              <a:rPr lang="zh-CN" altLang="zh-CN" b="1" dirty="0">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退</a:t>
            </a:r>
            <a:r>
              <a:rPr lang="en-US" altLang="zh-CN" b="1" dirty="0">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a:t>
            </a:r>
            <a:r>
              <a:rPr lang="zh-CN" altLang="en-US" b="1" dirty="0">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使用扫一扫扫描参加同学二维码名片即可进行签到操作</a:t>
            </a:r>
          </a:p>
          <a:p>
            <a:pPr indent="0"/>
            <a:endParaRPr lang="zh-CN" altLang="en-US" b="1" dirty="0">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endParaRPr>
          </a:p>
        </p:txBody>
      </p:sp>
      <p:pic>
        <p:nvPicPr>
          <p:cNvPr id="6" name="图片 36" descr="PU 最新logo-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9885" y="276225"/>
            <a:ext cx="1372870" cy="433070"/>
          </a:xfrm>
          <a:prstGeom prst="rect">
            <a:avLst/>
          </a:prstGeom>
          <a:noFill/>
          <a:ln>
            <a:noFill/>
          </a:ln>
        </p:spPr>
      </p:pic>
      <p:pic>
        <p:nvPicPr>
          <p:cNvPr id="8" name="图片 7"/>
          <p:cNvPicPr>
            <a:picLocks noChangeAspect="1"/>
          </p:cNvPicPr>
          <p:nvPr/>
        </p:nvPicPr>
        <p:blipFill>
          <a:blip r:embed="rId4"/>
          <a:stretch>
            <a:fillRect/>
          </a:stretch>
        </p:blipFill>
        <p:spPr>
          <a:xfrm>
            <a:off x="597535" y="984250"/>
            <a:ext cx="3143250" cy="5429250"/>
          </a:xfrm>
          <a:prstGeom prst="rect">
            <a:avLst/>
          </a:prstGeom>
        </p:spPr>
      </p:pic>
      <p:pic>
        <p:nvPicPr>
          <p:cNvPr id="9" name="图片 8"/>
          <p:cNvPicPr>
            <a:picLocks noChangeAspect="1"/>
          </p:cNvPicPr>
          <p:nvPr/>
        </p:nvPicPr>
        <p:blipFill>
          <a:blip r:embed="rId5"/>
          <a:stretch>
            <a:fillRect/>
          </a:stretch>
        </p:blipFill>
        <p:spPr>
          <a:xfrm>
            <a:off x="4940300" y="1161415"/>
            <a:ext cx="3649345" cy="5283200"/>
          </a:xfrm>
          <a:prstGeom prst="rect">
            <a:avLst/>
          </a:prstGeom>
        </p:spPr>
      </p:pic>
    </p:spTree>
    <p:extLst>
      <p:ext uri="{BB962C8B-B14F-4D97-AF65-F5344CB8AC3E}">
        <p14:creationId xmlns:p14="http://schemas.microsoft.com/office/powerpoint/2010/main" val="2285241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92100" y="2499360"/>
            <a:ext cx="11607165" cy="3931285"/>
          </a:xfrm>
          <a:prstGeom prst="rect">
            <a:avLst/>
          </a:prstGeom>
        </p:spPr>
      </p:pic>
      <p:sp>
        <p:nvSpPr>
          <p:cNvPr id="3" name="文本框 2"/>
          <p:cNvSpPr txBox="1"/>
          <p:nvPr/>
        </p:nvSpPr>
        <p:spPr>
          <a:xfrm>
            <a:off x="378460" y="775970"/>
            <a:ext cx="7167880" cy="1383665"/>
          </a:xfrm>
          <a:prstGeom prst="rect">
            <a:avLst/>
          </a:prstGeom>
          <a:noFill/>
        </p:spPr>
        <p:txBody>
          <a:bodyPr wrap="square" rtlCol="0" anchor="t">
            <a:spAutoFit/>
          </a:bodyPr>
          <a:lstStyle/>
          <a:p>
            <a:r>
              <a:rPr lang="zh-CN" altLang="en-US" sz="28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sym typeface="+mn-ea"/>
              </a:rPr>
              <a:t>网页版登录：</a:t>
            </a:r>
            <a:r>
              <a:rPr lang="en-US" altLang="zh-CN" sz="28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Arial" panose="020B0604020202020204" pitchFamily="34" charset="0"/>
                <a:sym typeface="+mn-ea"/>
              </a:rPr>
              <a:t>www.pocketuni.net</a:t>
            </a:r>
          </a:p>
          <a:p>
            <a:r>
              <a:rPr lang="zh-CN" altLang="en-US" sz="2800">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或直接搜索</a:t>
            </a:r>
            <a:r>
              <a:rPr lang="en-US" altLang="zh-CN" sz="2800">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pu</a:t>
            </a:r>
            <a:r>
              <a:rPr lang="zh-CN" altLang="zh-CN" sz="2800">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口袋校园</a:t>
            </a:r>
          </a:p>
          <a:p>
            <a:r>
              <a:rPr lang="zh-CN" altLang="zh-CN" sz="2800">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点击右上角【登录】</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299720" y="276225"/>
            <a:ext cx="9666605" cy="1383665"/>
          </a:xfrm>
          <a:prstGeom prst="rect">
            <a:avLst/>
          </a:prstGeom>
        </p:spPr>
        <p:txBody>
          <a:bodyPr wrap="square">
            <a:spAutoFit/>
          </a:bodyPr>
          <a:lstStyle/>
          <a:p>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签到客户端操作</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参加活动同学二维码名片（普通签到）</a:t>
            </a:r>
          </a:p>
          <a:p>
            <a:r>
              <a:rPr lang="en-US" altLang="zh-CN" sz="2800" dirty="0"/>
              <a:t> </a:t>
            </a:r>
            <a:endParaRPr lang="zh-CN" altLang="zh-CN" sz="2800" dirty="0"/>
          </a:p>
          <a:p>
            <a:endParaRPr lang="zh-CN" altLang="zh-CN" sz="28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7" name="文本框 16"/>
          <p:cNvSpPr txBox="1"/>
          <p:nvPr/>
        </p:nvSpPr>
        <p:spPr>
          <a:xfrm>
            <a:off x="4714875" y="1374775"/>
            <a:ext cx="3467100" cy="368300"/>
          </a:xfrm>
          <a:prstGeom prst="rect">
            <a:avLst/>
          </a:prstGeom>
          <a:noFill/>
          <a:ln w="9525">
            <a:noFill/>
          </a:ln>
        </p:spPr>
        <p:txBody>
          <a:bodyPr wrap="square">
            <a:spAutoFit/>
            <a:scene3d>
              <a:camera prst="orthographicFront"/>
              <a:lightRig rig="threePt" dir="t"/>
            </a:scene3d>
          </a:bodyPr>
          <a:lstStyle/>
          <a:p>
            <a:pPr indent="0"/>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注意：二维码名片每分钟更新</a:t>
            </a:r>
          </a:p>
        </p:txBody>
      </p:sp>
      <p:pic>
        <p:nvPicPr>
          <p:cNvPr id="8" name="图片 7"/>
          <p:cNvPicPr>
            <a:picLocks noChangeAspect="1"/>
          </p:cNvPicPr>
          <p:nvPr/>
        </p:nvPicPr>
        <p:blipFill>
          <a:blip r:embed="rId3"/>
          <a:stretch>
            <a:fillRect/>
          </a:stretch>
        </p:blipFill>
        <p:spPr>
          <a:xfrm>
            <a:off x="4714875" y="2012315"/>
            <a:ext cx="3152140" cy="4495165"/>
          </a:xfrm>
          <a:prstGeom prst="rect">
            <a:avLst/>
          </a:prstGeom>
        </p:spPr>
      </p:pic>
      <p:sp>
        <p:nvSpPr>
          <p:cNvPr id="9" name="文本框 8"/>
          <p:cNvSpPr txBox="1"/>
          <p:nvPr/>
        </p:nvSpPr>
        <p:spPr>
          <a:xfrm>
            <a:off x="8319135" y="2698115"/>
            <a:ext cx="3467100" cy="1753235"/>
          </a:xfrm>
          <a:prstGeom prst="rect">
            <a:avLst/>
          </a:prstGeom>
          <a:noFill/>
          <a:ln w="9525">
            <a:noFill/>
          </a:ln>
        </p:spPr>
        <p:txBody>
          <a:bodyPr wrap="square">
            <a:spAutoFit/>
          </a:bodyPr>
          <a:lstStyle/>
          <a:p>
            <a:pPr indent="0"/>
            <a:r>
              <a:rPr lang="en-US" altLang="zh-CN"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Times New Roman" panose="02020603050405020304" pitchFamily="18" charset="0"/>
              </a:rPr>
              <a:t>1.</a:t>
            </a:r>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Times New Roman" panose="02020603050405020304" pitchFamily="18" charset="0"/>
              </a:rPr>
              <a:t>当主办方扫描二维码后活动签到成功（签退方法一致）</a:t>
            </a:r>
          </a:p>
          <a:p>
            <a:pPr indent="0"/>
            <a:r>
              <a:rPr lang="en-US" altLang="zh-CN"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Times New Roman" panose="02020603050405020304" pitchFamily="18" charset="0"/>
              </a:rPr>
              <a:t>2.</a:t>
            </a:r>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Times New Roman" panose="02020603050405020304" pitchFamily="18" charset="0"/>
              </a:rPr>
              <a:t>活动签到时间为活动开始前</a:t>
            </a:r>
            <a:r>
              <a:rPr lang="en-US" altLang="zh-CN"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Times New Roman" panose="02020603050405020304" pitchFamily="18" charset="0"/>
              </a:rPr>
              <a:t>1</a:t>
            </a:r>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Times New Roman" panose="02020603050405020304" pitchFamily="18" charset="0"/>
              </a:rPr>
              <a:t>小时至活动时间结束，活动签退时间为活动结束至活动结束后</a:t>
            </a:r>
            <a:r>
              <a:rPr lang="en-US" altLang="zh-CN"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Times New Roman" panose="02020603050405020304" pitchFamily="18" charset="0"/>
              </a:rPr>
              <a:t>1</a:t>
            </a:r>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Times New Roman" panose="02020603050405020304" pitchFamily="18" charset="0"/>
              </a:rPr>
              <a:t>小时</a:t>
            </a:r>
          </a:p>
        </p:txBody>
      </p:sp>
      <p:pic>
        <p:nvPicPr>
          <p:cNvPr id="2" name="图片 36" descr="PU 最新logo-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09885" y="276225"/>
            <a:ext cx="1372870" cy="433070"/>
          </a:xfrm>
          <a:prstGeom prst="rect">
            <a:avLst/>
          </a:prstGeom>
          <a:noFill/>
          <a:ln>
            <a:noFill/>
          </a:ln>
        </p:spPr>
      </p:pic>
      <p:pic>
        <p:nvPicPr>
          <p:cNvPr id="3" name="图片 2"/>
          <p:cNvPicPr>
            <a:picLocks noChangeAspect="1"/>
          </p:cNvPicPr>
          <p:nvPr/>
        </p:nvPicPr>
        <p:blipFill>
          <a:blip r:embed="rId5"/>
          <a:stretch>
            <a:fillRect/>
          </a:stretch>
        </p:blipFill>
        <p:spPr>
          <a:xfrm>
            <a:off x="676910" y="979170"/>
            <a:ext cx="3629660" cy="5416550"/>
          </a:xfrm>
          <a:prstGeom prst="rect">
            <a:avLst/>
          </a:prstGeom>
        </p:spPr>
      </p:pic>
    </p:spTree>
    <p:extLst>
      <p:ext uri="{BB962C8B-B14F-4D97-AF65-F5344CB8AC3E}">
        <p14:creationId xmlns:p14="http://schemas.microsoft.com/office/powerpoint/2010/main" val="998984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299720" y="276225"/>
            <a:ext cx="9666605" cy="1383665"/>
          </a:xfrm>
          <a:prstGeom prst="rect">
            <a:avLst/>
          </a:prstGeom>
        </p:spPr>
        <p:txBody>
          <a:bodyPr wrap="square">
            <a:spAutoFit/>
          </a:bodyPr>
          <a:lstStyle/>
          <a:p>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签到客户端操作</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参加活动同学二维码名片（定位签到）</a:t>
            </a:r>
          </a:p>
          <a:p>
            <a:r>
              <a:rPr lang="en-US" altLang="zh-CN" sz="2800" dirty="0"/>
              <a:t> </a:t>
            </a:r>
            <a:endParaRPr lang="zh-CN" altLang="zh-CN" sz="2800" dirty="0"/>
          </a:p>
          <a:p>
            <a:endParaRPr lang="zh-CN" altLang="zh-CN" sz="28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图片 36" descr="PU 最新logo-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9885" y="276225"/>
            <a:ext cx="1372870" cy="433070"/>
          </a:xfrm>
          <a:prstGeom prst="rect">
            <a:avLst/>
          </a:prstGeom>
          <a:noFill/>
          <a:ln>
            <a:noFill/>
          </a:ln>
        </p:spPr>
      </p:pic>
      <p:pic>
        <p:nvPicPr>
          <p:cNvPr id="6" name="图片 5"/>
          <p:cNvPicPr>
            <a:picLocks noChangeAspect="1"/>
          </p:cNvPicPr>
          <p:nvPr/>
        </p:nvPicPr>
        <p:blipFill>
          <a:blip r:embed="rId4"/>
          <a:stretch>
            <a:fillRect/>
          </a:stretch>
        </p:blipFill>
        <p:spPr>
          <a:xfrm>
            <a:off x="299720" y="917575"/>
            <a:ext cx="3629660" cy="4762500"/>
          </a:xfrm>
          <a:prstGeom prst="rect">
            <a:avLst/>
          </a:prstGeom>
        </p:spPr>
      </p:pic>
      <p:pic>
        <p:nvPicPr>
          <p:cNvPr id="7" name="图片 6"/>
          <p:cNvPicPr>
            <a:picLocks noChangeAspect="1"/>
          </p:cNvPicPr>
          <p:nvPr/>
        </p:nvPicPr>
        <p:blipFill>
          <a:blip r:embed="rId5"/>
          <a:stretch>
            <a:fillRect/>
          </a:stretch>
        </p:blipFill>
        <p:spPr>
          <a:xfrm>
            <a:off x="4637405" y="917575"/>
            <a:ext cx="3286760" cy="4762500"/>
          </a:xfrm>
          <a:prstGeom prst="rect">
            <a:avLst/>
          </a:prstGeom>
        </p:spPr>
      </p:pic>
      <p:pic>
        <p:nvPicPr>
          <p:cNvPr id="11" name="图片 10"/>
          <p:cNvPicPr>
            <a:picLocks noChangeAspect="1"/>
          </p:cNvPicPr>
          <p:nvPr/>
        </p:nvPicPr>
        <p:blipFill>
          <a:blip r:embed="rId6"/>
          <a:stretch>
            <a:fillRect/>
          </a:stretch>
        </p:blipFill>
        <p:spPr>
          <a:xfrm>
            <a:off x="8521065" y="996950"/>
            <a:ext cx="3287395" cy="4683125"/>
          </a:xfrm>
          <a:prstGeom prst="rect">
            <a:avLst/>
          </a:prstGeom>
        </p:spPr>
      </p:pic>
      <p:sp>
        <p:nvSpPr>
          <p:cNvPr id="12" name="文本框 11"/>
          <p:cNvSpPr txBox="1"/>
          <p:nvPr/>
        </p:nvSpPr>
        <p:spPr>
          <a:xfrm>
            <a:off x="559435" y="6000115"/>
            <a:ext cx="6322695" cy="645160"/>
          </a:xfrm>
          <a:prstGeom prst="rect">
            <a:avLst/>
          </a:prstGeom>
          <a:noFill/>
        </p:spPr>
        <p:txBody>
          <a:bodyPr wrap="square" rtlCol="0">
            <a:spAutoFit/>
          </a:bodyPr>
          <a:lstStyle/>
          <a:p>
            <a:r>
              <a:rPr lang="zh-CN" altLang="en-US"/>
              <a:t>到达签到范围，点击活动详情页的</a:t>
            </a:r>
            <a:r>
              <a:rPr lang="en-US" altLang="zh-CN"/>
              <a:t>“</a:t>
            </a:r>
            <a:r>
              <a:rPr lang="zh-CN" altLang="en-US"/>
              <a:t>签到</a:t>
            </a:r>
            <a:r>
              <a:rPr lang="en-US" altLang="zh-CN"/>
              <a:t>”</a:t>
            </a:r>
            <a:r>
              <a:rPr lang="zh-CN" altLang="en-US"/>
              <a:t>，进入活动打卡界面，点击绿色圆圈里的</a:t>
            </a:r>
            <a:r>
              <a:rPr lang="en-US" altLang="zh-CN"/>
              <a:t>“</a:t>
            </a:r>
            <a:r>
              <a:rPr lang="zh-CN" altLang="en-US"/>
              <a:t>签到</a:t>
            </a:r>
            <a:r>
              <a:rPr lang="en-US" altLang="zh-CN"/>
              <a:t>”</a:t>
            </a:r>
            <a:r>
              <a:rPr lang="zh-CN" altLang="en-US"/>
              <a:t>，进行定位签到。</a:t>
            </a:r>
          </a:p>
        </p:txBody>
      </p:sp>
    </p:spTree>
    <p:extLst>
      <p:ext uri="{BB962C8B-B14F-4D97-AF65-F5344CB8AC3E}">
        <p14:creationId xmlns:p14="http://schemas.microsoft.com/office/powerpoint/2010/main" val="3040551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6" name="文本框 5"/>
          <p:cNvSpPr txBox="1"/>
          <p:nvPr/>
        </p:nvSpPr>
        <p:spPr>
          <a:xfrm>
            <a:off x="1381760" y="1292860"/>
            <a:ext cx="3217545" cy="460375"/>
          </a:xfrm>
          <a:prstGeom prst="rect">
            <a:avLst/>
          </a:prstGeom>
          <a:noFill/>
        </p:spPr>
        <p:txBody>
          <a:bodyPr wrap="none" rtlCol="0" anchor="t">
            <a:spAutoFit/>
          </a:bodyPr>
          <a:lstStyle/>
          <a:p>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5.9</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管理活动</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完结活动</a:t>
            </a:r>
          </a:p>
        </p:txBody>
      </p:sp>
      <p:pic>
        <p:nvPicPr>
          <p:cNvPr id="2" name="图片 122"/>
          <p:cNvPicPr>
            <a:picLocks noChangeAspect="1"/>
          </p:cNvPicPr>
          <p:nvPr/>
        </p:nvPicPr>
        <p:blipFill>
          <a:blip r:embed="rId3"/>
          <a:stretch>
            <a:fillRect/>
          </a:stretch>
        </p:blipFill>
        <p:spPr>
          <a:xfrm>
            <a:off x="1145540" y="1864995"/>
            <a:ext cx="8087995" cy="4932680"/>
          </a:xfrm>
          <a:prstGeom prst="rect">
            <a:avLst/>
          </a:prstGeom>
          <a:noFill/>
          <a:ln w="9525">
            <a:noFill/>
          </a:ln>
        </p:spPr>
      </p:pic>
      <p:sp>
        <p:nvSpPr>
          <p:cNvPr id="100" name="文本框 99"/>
          <p:cNvSpPr txBox="1"/>
          <p:nvPr/>
        </p:nvSpPr>
        <p:spPr>
          <a:xfrm>
            <a:off x="5950585" y="4585335"/>
            <a:ext cx="5739765" cy="583565"/>
          </a:xfrm>
          <a:prstGeom prst="rect">
            <a:avLst/>
          </a:prstGeom>
          <a:noFill/>
          <a:ln w="9525">
            <a:noFill/>
          </a:ln>
        </p:spPr>
        <p:txBody>
          <a:bodyPr wrap="square">
            <a:spAutoFit/>
          </a:bodyPr>
          <a:lstStyle/>
          <a:p>
            <a:pPr indent="0"/>
            <a:r>
              <a:rPr lang="zh-CN" altLang="en-US" sz="1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完结活动后可以添加活动照片和总结，</a:t>
            </a:r>
          </a:p>
          <a:p>
            <a:pPr indent="0"/>
            <a:r>
              <a:rPr lang="zh-CN" altLang="en-US" sz="1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若有需要上传的附件也可以上传。</a:t>
            </a:r>
            <a:r>
              <a:rPr lang="zh-CN" altLang="en-US" sz="1600"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（活动结束后必须申请完结）</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6" name="文本框 5"/>
          <p:cNvSpPr txBox="1"/>
          <p:nvPr/>
        </p:nvSpPr>
        <p:spPr>
          <a:xfrm>
            <a:off x="1381760" y="1292860"/>
            <a:ext cx="3405505" cy="460375"/>
          </a:xfrm>
          <a:prstGeom prst="rect">
            <a:avLst/>
          </a:prstGeom>
          <a:noFill/>
        </p:spPr>
        <p:txBody>
          <a:bodyPr wrap="none" rtlCol="0" anchor="t">
            <a:spAutoFit/>
          </a:bodyPr>
          <a:lstStyle/>
          <a:p>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5.10</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管理活动</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评论管理</a:t>
            </a:r>
          </a:p>
        </p:txBody>
      </p:sp>
      <p:pic>
        <p:nvPicPr>
          <p:cNvPr id="2" name="图片 121"/>
          <p:cNvPicPr>
            <a:picLocks noChangeAspect="1"/>
          </p:cNvPicPr>
          <p:nvPr/>
        </p:nvPicPr>
        <p:blipFill>
          <a:blip r:embed="rId3"/>
          <a:stretch>
            <a:fillRect/>
          </a:stretch>
        </p:blipFill>
        <p:spPr>
          <a:xfrm>
            <a:off x="784860" y="1870710"/>
            <a:ext cx="9801860" cy="2726690"/>
          </a:xfrm>
          <a:prstGeom prst="rect">
            <a:avLst/>
          </a:prstGeom>
          <a:noFill/>
          <a:ln w="9525">
            <a:noFill/>
          </a:ln>
        </p:spPr>
      </p:pic>
      <p:sp>
        <p:nvSpPr>
          <p:cNvPr id="8" name="文本框 7"/>
          <p:cNvSpPr txBox="1"/>
          <p:nvPr/>
        </p:nvSpPr>
        <p:spPr>
          <a:xfrm>
            <a:off x="5102225" y="5309235"/>
            <a:ext cx="5739765" cy="398780"/>
          </a:xfrm>
          <a:prstGeom prst="rect">
            <a:avLst/>
          </a:prstGeom>
          <a:noFill/>
          <a:ln w="9525">
            <a:noFill/>
          </a:ln>
        </p:spPr>
        <p:txBody>
          <a:bodyPr wrap="square">
            <a:spAutoFit/>
          </a:bodyPr>
          <a:lstStyle/>
          <a:p>
            <a:pPr indent="0"/>
            <a:r>
              <a:rPr lang="zh-CN" altLang="en-US" sz="2000"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发起者可删除活动评论</a:t>
            </a:r>
          </a:p>
        </p:txBody>
      </p:sp>
      <p:cxnSp>
        <p:nvCxnSpPr>
          <p:cNvPr id="10" name="肘形连接符 9"/>
          <p:cNvCxnSpPr/>
          <p:nvPr/>
        </p:nvCxnSpPr>
        <p:spPr>
          <a:xfrm rot="10800000" flipV="1">
            <a:off x="8077835" y="4519930"/>
            <a:ext cx="1794510" cy="987425"/>
          </a:xfrm>
          <a:prstGeom prst="bentConnector3">
            <a:avLst>
              <a:gd name="adj1" fmla="val 49965"/>
            </a:avLst>
          </a:prstGeom>
          <a:ln>
            <a:tailEnd type="arrow" w="med" len="med"/>
          </a:ln>
        </p:spPr>
        <p:style>
          <a:lnRef idx="1">
            <a:schemeClr val="accent4"/>
          </a:lnRef>
          <a:fillRef idx="0">
            <a:schemeClr val="accent4"/>
          </a:fillRef>
          <a:effectRef idx="0">
            <a:schemeClr val="accent4"/>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6" name="文本框 5"/>
          <p:cNvSpPr txBox="1"/>
          <p:nvPr/>
        </p:nvSpPr>
        <p:spPr>
          <a:xfrm>
            <a:off x="1381760" y="1292860"/>
            <a:ext cx="167703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6.</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校园部落</a:t>
            </a:r>
          </a:p>
        </p:txBody>
      </p:sp>
      <p:pic>
        <p:nvPicPr>
          <p:cNvPr id="2" name="图片 -2147482564" descr="IMG_256"/>
          <p:cNvPicPr>
            <a:picLocks noChangeAspect="1"/>
          </p:cNvPicPr>
          <p:nvPr/>
        </p:nvPicPr>
        <p:blipFill>
          <a:blip r:embed="rId3"/>
          <a:stretch>
            <a:fillRect/>
          </a:stretch>
        </p:blipFill>
        <p:spPr>
          <a:xfrm>
            <a:off x="1381443" y="1836738"/>
            <a:ext cx="8258175" cy="3778885"/>
          </a:xfrm>
          <a:prstGeom prst="rect">
            <a:avLst/>
          </a:prstGeom>
          <a:noFill/>
          <a:ln w="9525">
            <a:noFill/>
          </a:ln>
        </p:spPr>
      </p:pic>
      <p:sp>
        <p:nvSpPr>
          <p:cNvPr id="100" name="文本框 99"/>
          <p:cNvSpPr txBox="1"/>
          <p:nvPr/>
        </p:nvSpPr>
        <p:spPr>
          <a:xfrm>
            <a:off x="1382395" y="5731510"/>
            <a:ext cx="8912225" cy="1076325"/>
          </a:xfrm>
          <a:prstGeom prst="rect">
            <a:avLst/>
          </a:prstGeom>
          <a:noFill/>
          <a:ln w="9525">
            <a:noFill/>
          </a:ln>
        </p:spPr>
        <p:txBody>
          <a:bodyPr wrap="square">
            <a:spAutoFit/>
          </a:bodyPr>
          <a:lstStyle/>
          <a:p>
            <a:pPr indent="0"/>
            <a:r>
              <a:rPr lang="zh-CN" altLang="en-US" sz="1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校园部落中，可以显示学校所有的校园社团及组织。也可以通过频道、部门、院系、年级和分类自行选择加入。</a:t>
            </a:r>
          </a:p>
          <a:p>
            <a:pPr indent="0"/>
            <a:r>
              <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【部落活力排行榜】：</a:t>
            </a:r>
            <a:r>
              <a:rPr lang="zh-CN" altLang="en-US" sz="1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总部落排行榜显示全省高校最具活力的前十名，全校排行则显示各自学校的前十位；</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6" name="文本框 5"/>
          <p:cNvSpPr txBox="1"/>
          <p:nvPr/>
        </p:nvSpPr>
        <p:spPr>
          <a:xfrm>
            <a:off x="1381760" y="1292860"/>
            <a:ext cx="32175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6.1</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校园部落</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管理部落</a:t>
            </a:r>
          </a:p>
        </p:txBody>
      </p:sp>
      <p:pic>
        <p:nvPicPr>
          <p:cNvPr id="2" name="图片 58"/>
          <p:cNvPicPr>
            <a:picLocks noChangeAspect="1"/>
          </p:cNvPicPr>
          <p:nvPr/>
        </p:nvPicPr>
        <p:blipFill>
          <a:blip r:embed="rId3"/>
          <a:stretch>
            <a:fillRect/>
          </a:stretch>
        </p:blipFill>
        <p:spPr>
          <a:xfrm>
            <a:off x="650240" y="1854835"/>
            <a:ext cx="5960110" cy="4142740"/>
          </a:xfrm>
          <a:prstGeom prst="rect">
            <a:avLst/>
          </a:prstGeom>
          <a:noFill/>
          <a:ln w="9525">
            <a:noFill/>
          </a:ln>
        </p:spPr>
      </p:pic>
      <p:sp>
        <p:nvSpPr>
          <p:cNvPr id="8" name="文本框 7"/>
          <p:cNvSpPr txBox="1"/>
          <p:nvPr/>
        </p:nvSpPr>
        <p:spPr>
          <a:xfrm>
            <a:off x="676275" y="6077585"/>
            <a:ext cx="5775325" cy="583565"/>
          </a:xfrm>
          <a:prstGeom prst="rect">
            <a:avLst/>
          </a:prstGeom>
          <a:noFill/>
          <a:ln w="9525">
            <a:noFill/>
          </a:ln>
        </p:spPr>
        <p:txBody>
          <a:bodyPr wrap="square">
            <a:spAutoFit/>
            <a:scene3d>
              <a:camera prst="orthographicFront"/>
              <a:lightRig rig="threePt" dir="t"/>
            </a:scene3d>
          </a:bodyPr>
          <a:lstStyle/>
          <a:p>
            <a:pPr indent="0"/>
            <a:r>
              <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校园部落由学校老师或</a:t>
            </a:r>
            <a:r>
              <a:rPr lang="en-US" altLang="zh-CN"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PU</a:t>
            </a:r>
            <a:r>
              <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平台工作人员前期建立完成，学生干部在进入校园部落后只需完善部落信息不可自行新建部落。</a:t>
            </a:r>
          </a:p>
        </p:txBody>
      </p:sp>
      <p:pic>
        <p:nvPicPr>
          <p:cNvPr id="10" name="图片 74"/>
          <p:cNvPicPr>
            <a:picLocks noChangeAspect="1"/>
          </p:cNvPicPr>
          <p:nvPr/>
        </p:nvPicPr>
        <p:blipFill>
          <a:blip r:embed="rId4"/>
          <a:stretch>
            <a:fillRect/>
          </a:stretch>
        </p:blipFill>
        <p:spPr>
          <a:xfrm>
            <a:off x="7164705" y="371475"/>
            <a:ext cx="4652010" cy="5798185"/>
          </a:xfrm>
          <a:prstGeom prst="rect">
            <a:avLst/>
          </a:prstGeom>
          <a:noFill/>
          <a:ln w="9525">
            <a:noFill/>
          </a:ln>
        </p:spPr>
      </p:pic>
      <p:sp>
        <p:nvSpPr>
          <p:cNvPr id="11" name="文本框 10"/>
          <p:cNvSpPr txBox="1"/>
          <p:nvPr/>
        </p:nvSpPr>
        <p:spPr>
          <a:xfrm>
            <a:off x="7513320" y="6330315"/>
            <a:ext cx="4148455" cy="337185"/>
          </a:xfrm>
          <a:prstGeom prst="rect">
            <a:avLst/>
          </a:prstGeom>
          <a:noFill/>
          <a:ln w="9525">
            <a:noFill/>
          </a:ln>
        </p:spPr>
        <p:txBody>
          <a:bodyPr wrap="square">
            <a:spAutoFit/>
            <a:scene3d>
              <a:camera prst="orthographicFront"/>
              <a:lightRig rig="threePt" dir="t"/>
            </a:scene3d>
          </a:bodyPr>
          <a:lstStyle/>
          <a:p>
            <a:pPr indent="0"/>
            <a:r>
              <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完善部落资料</a:t>
            </a:r>
            <a:r>
              <a:rPr lang="en-US" altLang="zh-CN"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-部落基本信息由部落主席完善</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pic>
        <p:nvPicPr>
          <p:cNvPr id="2" name="图片 -2147482562"/>
          <p:cNvPicPr>
            <a:picLocks noChangeAspect="1"/>
          </p:cNvPicPr>
          <p:nvPr/>
        </p:nvPicPr>
        <p:blipFill>
          <a:blip r:embed="rId3"/>
          <a:stretch>
            <a:fillRect/>
          </a:stretch>
        </p:blipFill>
        <p:spPr>
          <a:xfrm>
            <a:off x="736600" y="3771265"/>
            <a:ext cx="3193415" cy="2113915"/>
          </a:xfrm>
          <a:prstGeom prst="rect">
            <a:avLst/>
          </a:prstGeom>
          <a:noFill/>
          <a:ln w="9525">
            <a:noFill/>
          </a:ln>
        </p:spPr>
      </p:pic>
      <p:pic>
        <p:nvPicPr>
          <p:cNvPr id="6" name="图片 -2147482561"/>
          <p:cNvPicPr>
            <a:picLocks noChangeAspect="1"/>
          </p:cNvPicPr>
          <p:nvPr/>
        </p:nvPicPr>
        <p:blipFill>
          <a:blip r:embed="rId4"/>
          <a:stretch>
            <a:fillRect/>
          </a:stretch>
        </p:blipFill>
        <p:spPr>
          <a:xfrm>
            <a:off x="4076065" y="1823720"/>
            <a:ext cx="7537450" cy="3616960"/>
          </a:xfrm>
          <a:prstGeom prst="rect">
            <a:avLst/>
          </a:prstGeom>
          <a:noFill/>
          <a:ln w="9525">
            <a:noFill/>
          </a:ln>
        </p:spPr>
      </p:pic>
      <p:sp>
        <p:nvSpPr>
          <p:cNvPr id="8" name="文本框 7"/>
          <p:cNvSpPr txBox="1"/>
          <p:nvPr/>
        </p:nvSpPr>
        <p:spPr>
          <a:xfrm>
            <a:off x="5304790" y="5347335"/>
            <a:ext cx="5080000" cy="1322070"/>
          </a:xfrm>
          <a:prstGeom prst="rect">
            <a:avLst/>
          </a:prstGeom>
          <a:noFill/>
          <a:ln w="9525">
            <a:noFill/>
          </a:ln>
        </p:spPr>
        <p:txBody>
          <a:bodyPr>
            <a:spAutoFit/>
            <a:scene3d>
              <a:camera prst="orthographicFront"/>
              <a:lightRig rig="threePt" dir="t"/>
            </a:scene3d>
          </a:bodyPr>
          <a:lstStyle/>
          <a:p>
            <a:pPr indent="0"/>
            <a:r>
              <a:rPr lang="en-US" altLang="zh-CN" sz="16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1.</a:t>
            </a:r>
            <a:r>
              <a:rPr lang="zh-CN" altLang="en-US" sz="16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审核成员加入：对申请加入部落人员进行审批</a:t>
            </a:r>
          </a:p>
          <a:p>
            <a:pPr indent="0"/>
            <a:endParaRPr lang="zh-CN" altLang="en-US" sz="16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indent="0"/>
            <a:r>
              <a:rPr lang="en-US" altLang="zh-CN" sz="16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2.提升管理员、移除成员：点击【所有成员】对已加入的成员进行管理，可以移出部落或提升为管理员，当成员被提升为管理员后可以向分管的老师申请</a:t>
            </a:r>
          </a:p>
        </p:txBody>
      </p:sp>
      <p:sp>
        <p:nvSpPr>
          <p:cNvPr id="10" name="文本框 9"/>
          <p:cNvSpPr txBox="1"/>
          <p:nvPr/>
        </p:nvSpPr>
        <p:spPr>
          <a:xfrm>
            <a:off x="966470" y="2730500"/>
            <a:ext cx="2211070" cy="368300"/>
          </a:xfrm>
          <a:prstGeom prst="rect">
            <a:avLst/>
          </a:prstGeom>
          <a:noFill/>
        </p:spPr>
        <p:txBody>
          <a:bodyPr wrap="none" rtlCol="0" anchor="t">
            <a:spAutoFit/>
          </a:bodyPr>
          <a:lstStyle/>
          <a:p>
            <a:r>
              <a:rPr lang="zh-CN" altLang="en-US"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管理部落</a:t>
            </a:r>
            <a:r>
              <a:rPr lang="en-US" altLang="zh-CN"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成员管理</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Rectangle 4"/>
          <p:cNvSpPr>
            <a:spLocks noChangeArrowheads="1"/>
          </p:cNvSpPr>
          <p:nvPr/>
        </p:nvSpPr>
        <p:spPr bwMode="auto">
          <a:xfrm>
            <a:off x="747395" y="1178560"/>
            <a:ext cx="543941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6.2</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校园部落</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通知公告</a:t>
            </a:r>
          </a:p>
        </p:txBody>
      </p:sp>
      <p:sp>
        <p:nvSpPr>
          <p:cNvPr id="12" name="文本框 11"/>
          <p:cNvSpPr txBox="1"/>
          <p:nvPr/>
        </p:nvSpPr>
        <p:spPr>
          <a:xfrm>
            <a:off x="7773035" y="2997200"/>
            <a:ext cx="3869055" cy="583565"/>
          </a:xfrm>
          <a:prstGeom prst="rect">
            <a:avLst/>
          </a:prstGeom>
          <a:noFill/>
          <a:ln w="9525">
            <a:noFill/>
          </a:ln>
        </p:spPr>
        <p:txBody>
          <a:bodyPr wrap="square">
            <a:spAutoFit/>
            <a:scene3d>
              <a:camera prst="orthographicFront"/>
              <a:lightRig rig="threePt" dir="t"/>
            </a:scene3d>
          </a:bodyPr>
          <a:lstStyle/>
          <a:p>
            <a:pPr indent="0"/>
            <a:r>
              <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由部落管理员点击部落名称在【通知公告】处发布</a:t>
            </a:r>
          </a:p>
        </p:txBody>
      </p:sp>
      <p:pic>
        <p:nvPicPr>
          <p:cNvPr id="2" name="图片 91"/>
          <p:cNvPicPr>
            <a:picLocks noChangeAspect="1"/>
          </p:cNvPicPr>
          <p:nvPr/>
        </p:nvPicPr>
        <p:blipFill>
          <a:blip r:embed="rId3"/>
          <a:stretch>
            <a:fillRect/>
          </a:stretch>
        </p:blipFill>
        <p:spPr>
          <a:xfrm>
            <a:off x="510540" y="1805305"/>
            <a:ext cx="6804660" cy="4714240"/>
          </a:xfrm>
          <a:prstGeom prst="rect">
            <a:avLst/>
          </a:prstGeom>
          <a:noFill/>
          <a:ln w="9525">
            <a:noFill/>
          </a:ln>
        </p:spPr>
      </p:pic>
      <p:cxnSp>
        <p:nvCxnSpPr>
          <p:cNvPr id="8" name="肘形连接符 7"/>
          <p:cNvCxnSpPr/>
          <p:nvPr/>
        </p:nvCxnSpPr>
        <p:spPr>
          <a:xfrm rot="5400000">
            <a:off x="6911975" y="3379470"/>
            <a:ext cx="2030730" cy="1919605"/>
          </a:xfrm>
          <a:prstGeom prst="bentConnector3">
            <a:avLst>
              <a:gd name="adj1" fmla="val 50016"/>
            </a:avLst>
          </a:prstGeom>
          <a:ln>
            <a:tailEnd type="arrow" w="med" len="med"/>
          </a:ln>
        </p:spPr>
        <p:style>
          <a:lnRef idx="1">
            <a:schemeClr val="accent4"/>
          </a:lnRef>
          <a:fillRef idx="0">
            <a:schemeClr val="accent4"/>
          </a:fillRef>
          <a:effectRef idx="0">
            <a:schemeClr val="accent4"/>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1"/>
          <p:cNvPicPr>
            <a:picLocks noChangeAspect="1"/>
          </p:cNvPicPr>
          <p:nvPr/>
        </p:nvPicPr>
        <p:blipFill>
          <a:blip r:embed="rId3"/>
          <a:stretch>
            <a:fillRect/>
          </a:stretch>
        </p:blipFill>
        <p:spPr>
          <a:xfrm>
            <a:off x="462915" y="2411095"/>
            <a:ext cx="6899910" cy="3583940"/>
          </a:xfrm>
          <a:prstGeom prst="rect">
            <a:avLst/>
          </a:prstGeom>
          <a:noFill/>
          <a:ln w="9525">
            <a:noFill/>
          </a:ln>
        </p:spPr>
      </p:pic>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Rectangle 4"/>
          <p:cNvSpPr>
            <a:spLocks noChangeArrowheads="1"/>
          </p:cNvSpPr>
          <p:nvPr/>
        </p:nvSpPr>
        <p:spPr bwMode="auto">
          <a:xfrm>
            <a:off x="747395" y="1178560"/>
            <a:ext cx="543941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6.2</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校园部落</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荣誉</a:t>
            </a:r>
          </a:p>
        </p:txBody>
      </p:sp>
      <p:sp>
        <p:nvSpPr>
          <p:cNvPr id="12" name="文本框 11"/>
          <p:cNvSpPr txBox="1"/>
          <p:nvPr/>
        </p:nvSpPr>
        <p:spPr>
          <a:xfrm>
            <a:off x="8260715" y="4415790"/>
            <a:ext cx="3869055" cy="337185"/>
          </a:xfrm>
          <a:prstGeom prst="rect">
            <a:avLst/>
          </a:prstGeom>
          <a:noFill/>
          <a:ln w="9525">
            <a:noFill/>
          </a:ln>
        </p:spPr>
        <p:txBody>
          <a:bodyPr wrap="square">
            <a:spAutoFit/>
            <a:scene3d>
              <a:camera prst="orthographicFront"/>
              <a:lightRig rig="threePt" dir="t"/>
            </a:scene3d>
          </a:bodyPr>
          <a:lstStyle/>
          <a:p>
            <a:pPr indent="0"/>
            <a:r>
              <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由部落主席或管理员上传部落荣誉展示</a:t>
            </a:r>
          </a:p>
        </p:txBody>
      </p:sp>
      <p:cxnSp>
        <p:nvCxnSpPr>
          <p:cNvPr id="8" name="肘形连接符 7"/>
          <p:cNvCxnSpPr/>
          <p:nvPr/>
        </p:nvCxnSpPr>
        <p:spPr>
          <a:xfrm rot="10800000">
            <a:off x="5005070" y="2697480"/>
            <a:ext cx="3255645" cy="1934210"/>
          </a:xfrm>
          <a:prstGeom prst="bentConnector3">
            <a:avLst>
              <a:gd name="adj1" fmla="val 49990"/>
            </a:avLst>
          </a:prstGeom>
          <a:ln>
            <a:tailEnd type="arrow" w="med" len="med"/>
          </a:ln>
        </p:spPr>
        <p:style>
          <a:lnRef idx="1">
            <a:schemeClr val="accent4"/>
          </a:lnRef>
          <a:fillRef idx="0">
            <a:schemeClr val="accent4"/>
          </a:fillRef>
          <a:effectRef idx="0">
            <a:schemeClr val="accent4"/>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9456" y="439771"/>
            <a:ext cx="10385973" cy="6410093"/>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1504" y="116632"/>
            <a:ext cx="2736304" cy="10564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911425" y="1178243"/>
            <a:ext cx="5545345"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 name="Rectangle 4"/>
          <p:cNvSpPr>
            <a:spLocks noChangeArrowheads="1"/>
          </p:cNvSpPr>
          <p:nvPr/>
        </p:nvSpPr>
        <p:spPr bwMode="auto">
          <a:xfrm>
            <a:off x="467127" y="2011471"/>
            <a:ext cx="54354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tab pos="1104900" algn="l"/>
              </a:tabLst>
            </a:pPr>
            <a:r>
              <a:rPr kumimoji="0" lang="zh-CN"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US"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 name="矩形 6"/>
          <p:cNvSpPr/>
          <p:nvPr/>
        </p:nvSpPr>
        <p:spPr>
          <a:xfrm>
            <a:off x="719403" y="371188"/>
            <a:ext cx="3742296"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p>
        </p:txBody>
      </p:sp>
      <p:cxnSp>
        <p:nvCxnSpPr>
          <p:cNvPr id="9" name="直接连接符 8"/>
          <p:cNvCxnSpPr/>
          <p:nvPr/>
        </p:nvCxnSpPr>
        <p:spPr>
          <a:xfrm>
            <a:off x="3907703" y="727363"/>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880584" y="371188"/>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latin typeface="Calibri" panose="020F0502020204030204" pitchFamily="34" charset="0"/>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latin typeface="Calibri" panose="020F0502020204030204" pitchFamily="34" charset="0"/>
                <a:ea typeface="Arial" panose="020B0604020202020204" pitchFamily="34" charset="0"/>
                <a:cs typeface="Arial" panose="020B0604020202020204" pitchFamily="34" charset="0"/>
              </a:rPr>
              <a:t>UNIVERSITY</a:t>
            </a:r>
            <a:endParaRPr lang="en-US" altLang="zh-CN" sz="2400" dirty="0"/>
          </a:p>
          <a:p>
            <a:pPr lvl="0"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2" name="矩形 21"/>
          <p:cNvSpPr/>
          <p:nvPr/>
        </p:nvSpPr>
        <p:spPr>
          <a:xfrm>
            <a:off x="399448" y="1178770"/>
            <a:ext cx="10273141" cy="891540"/>
          </a:xfrm>
          <a:prstGeom prst="rect">
            <a:avLst/>
          </a:prstGeom>
        </p:spPr>
        <p:txBody>
          <a:bodyPr wrap="square">
            <a:spAutoFit/>
          </a:bodyPr>
          <a:lstStyle/>
          <a:p>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 </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登录</a:t>
            </a:r>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3"/>
          <p:cNvSpPr>
            <a:spLocks noChangeArrowheads="1"/>
          </p:cNvSpPr>
          <p:nvPr/>
        </p:nvSpPr>
        <p:spPr bwMode="auto">
          <a:xfrm>
            <a:off x="67733" y="457916"/>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a:ln>
                  <a:noFill/>
                </a:ln>
                <a:solidFill>
                  <a:srgbClr val="333333"/>
                </a:solidFill>
                <a:effectLst/>
                <a:latin typeface="黑体" panose="02010609060101010101" pitchFamily="49" charset="-122"/>
                <a:ea typeface="黑体" panose="02010609060101010101" pitchFamily="49" charset="-122"/>
                <a:cs typeface="Arial" panose="020B0604020202020204" pitchFamily="34" charset="0"/>
              </a:rPr>
              <a:t> </a:t>
            </a:r>
            <a:endParaRPr kumimoji="0" lang="en-US"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7" name="矩形 26"/>
          <p:cNvSpPr/>
          <p:nvPr/>
        </p:nvSpPr>
        <p:spPr>
          <a:xfrm>
            <a:off x="6635327" y="2411731"/>
            <a:ext cx="4747260" cy="2985433"/>
          </a:xfrm>
          <a:prstGeom prst="rect">
            <a:avLst/>
          </a:prstGeom>
        </p:spPr>
        <p:txBody>
          <a:bodyPr wrap="square">
            <a:spAutoFit/>
          </a:bodyPr>
          <a:lstStyle/>
          <a:p>
            <a:pPr lvl="0" fontAlgn="base">
              <a:spcBef>
                <a:spcPct val="0"/>
              </a:spcBef>
              <a:spcAft>
                <a:spcPct val="0"/>
              </a:spcAft>
            </a:pPr>
            <a:r>
              <a:rPr lang="zh-CN" altLang="en-US" sz="2400" dirty="0">
                <a:solidFill>
                  <a:srgbClr val="333333"/>
                </a:solidFill>
                <a:latin typeface="微软雅黑" panose="020B0503020204020204" pitchFamily="34" charset="-122"/>
                <a:ea typeface="微软雅黑" panose="020B0503020204020204" pitchFamily="34" charset="-122"/>
                <a:cs typeface="Arial" panose="020B0604020202020204" pitchFamily="34" charset="0"/>
              </a:rPr>
              <a:t>网页版登录：</a:t>
            </a:r>
            <a:r>
              <a:rPr lang="en-US" altLang="zh-CN"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Arial" panose="020B0604020202020204" pitchFamily="34" charset="0"/>
              </a:rPr>
              <a:t>www.pocketuni.net</a:t>
            </a:r>
          </a:p>
          <a:p>
            <a:pPr lvl="0" eaLnBrk="0" fontAlgn="base" hangingPunct="0">
              <a:spcBef>
                <a:spcPct val="0"/>
              </a:spcBef>
              <a:spcAft>
                <a:spcPct val="0"/>
              </a:spcAft>
            </a:pPr>
            <a:endParaRPr lang="zh-CN" altLang="en-US"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a:p>
            <a:pPr lvl="0" eaLnBrk="0" fontAlgn="base" hangingPunct="0">
              <a:spcBef>
                <a:spcPct val="0"/>
              </a:spcBef>
              <a:spcAft>
                <a:spcPct val="0"/>
              </a:spcAft>
            </a:pPr>
            <a:r>
              <a:rPr lang="zh-CN" altLang="en-US"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选择学校</a:t>
            </a:r>
          </a:p>
          <a:p>
            <a:pPr lvl="0" eaLnBrk="0" fontAlgn="base" hangingPunct="0">
              <a:spcBef>
                <a:spcPct val="0"/>
              </a:spcBef>
              <a:spcAft>
                <a:spcPct val="0"/>
              </a:spcAft>
            </a:pPr>
            <a:r>
              <a:rPr lang="zh-CN" altLang="en-US"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输入学号</a:t>
            </a:r>
          </a:p>
          <a:p>
            <a:pPr lvl="0" eaLnBrk="0" fontAlgn="base" hangingPunct="0">
              <a:spcBef>
                <a:spcPct val="0"/>
              </a:spcBef>
              <a:spcAft>
                <a:spcPct val="0"/>
              </a:spcAft>
            </a:pPr>
            <a:r>
              <a:rPr lang="zh-CN" altLang="en-US"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首次登录输入</a:t>
            </a:r>
            <a:r>
              <a:rPr lang="zh-CN" altLang="en-US" sz="200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初始密码</a:t>
            </a:r>
            <a:r>
              <a:rPr lang="zh-CN" altLang="en-US" sz="2000" dirty="0">
                <a:latin typeface="微软雅黑" panose="020B0503020204020204" pitchFamily="34" charset="-122"/>
                <a:ea typeface="微软雅黑" panose="020B0503020204020204" pitchFamily="34" charset="-122"/>
                <a:cs typeface="宋体" panose="02010600030101010101" pitchFamily="2" charset="-122"/>
              </a:rPr>
              <a:t>（</a:t>
            </a:r>
            <a:r>
              <a:rPr lang="en-US" altLang="zh-CN"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111111</a:t>
            </a:r>
            <a:r>
              <a:rPr lang="zh-CN" altLang="en-US"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p>
          <a:p>
            <a:pPr lvl="0" eaLnBrk="0" fontAlgn="base" hangingPunct="0">
              <a:spcBef>
                <a:spcPct val="0"/>
              </a:spcBef>
              <a:spcAft>
                <a:spcPct val="0"/>
              </a:spcAft>
            </a:pPr>
            <a:r>
              <a:rPr lang="zh-CN" altLang="en-US"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手机号登录只有用学号登录绑定过手机号的用户才可以，首次登录不可以用手机号登录。</a:t>
            </a:r>
          </a:p>
        </p:txBody>
      </p:sp>
      <p:sp>
        <p:nvSpPr>
          <p:cNvPr id="28" name="Rectangle 25"/>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26"/>
          <p:cNvSpPr>
            <a:spLocks noChangeArrowheads="1"/>
          </p:cNvSpPr>
          <p:nvPr/>
        </p:nvSpPr>
        <p:spPr bwMode="auto">
          <a:xfrm>
            <a:off x="0" y="457916"/>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a:ln>
                  <a:noFill/>
                </a:ln>
                <a:solidFill>
                  <a:srgbClr val="333333"/>
                </a:solidFill>
                <a:effectLst/>
                <a:latin typeface="黑体" panose="02010609060101010101" pitchFamily="49" charset="-122"/>
                <a:ea typeface="黑体" panose="02010609060101010101" pitchFamily="49" charset="-122"/>
                <a:cs typeface="Arial" panose="020B0604020202020204" pitchFamily="34" charset="0"/>
              </a:rPr>
              <a:t> </a:t>
            </a:r>
            <a:endParaRPr kumimoji="0" lang="en-US"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2"/>
          <a:stretch>
            <a:fillRect/>
          </a:stretch>
        </p:blipFill>
        <p:spPr>
          <a:xfrm>
            <a:off x="1383454" y="1791335"/>
            <a:ext cx="4205393" cy="5040630"/>
          </a:xfrm>
          <a:prstGeom prst="rect">
            <a:avLst/>
          </a:prstGeom>
        </p:spPr>
      </p:pic>
    </p:spTree>
    <p:extLst>
      <p:ext uri="{BB962C8B-B14F-4D97-AF65-F5344CB8AC3E}">
        <p14:creationId xmlns:p14="http://schemas.microsoft.com/office/powerpoint/2010/main" val="2919610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911425" y="1178243"/>
            <a:ext cx="5545345"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467127" y="2011471"/>
            <a:ext cx="54354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pitchFamily="3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719403" y="371188"/>
            <a:ext cx="3742296"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3907703" y="727363"/>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046531" y="371188"/>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67733" y="457916"/>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0" y="457916"/>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 name="文本框 1"/>
          <p:cNvSpPr txBox="1"/>
          <p:nvPr/>
        </p:nvSpPr>
        <p:spPr>
          <a:xfrm>
            <a:off x="6124787" y="2279651"/>
            <a:ext cx="3902287" cy="1015663"/>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首次登录者需要在</a:t>
            </a:r>
            <a:r>
              <a:rPr lang="en-US" altLang="zh-CN" sz="2000" dirty="0">
                <a:latin typeface="微软雅黑" panose="020B0503020204020204" pitchFamily="34" charset="-122"/>
                <a:ea typeface="微软雅黑" panose="020B0503020204020204" pitchFamily="34" charset="-122"/>
              </a:rPr>
              <a:t>PU</a:t>
            </a:r>
            <a:r>
              <a:rPr lang="zh-CN" altLang="en-US" sz="2000" dirty="0">
                <a:latin typeface="微软雅黑" panose="020B0503020204020204" pitchFamily="34" charset="-122"/>
                <a:ea typeface="微软雅黑" panose="020B0503020204020204" pitchFamily="34" charset="-122"/>
              </a:rPr>
              <a:t>的进行账号初始化，网页版界面登录会提示 【请完善个人资料】</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966" y="1638380"/>
            <a:ext cx="4336495" cy="454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13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911425" y="1178243"/>
            <a:ext cx="5545345"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467127" y="2011471"/>
            <a:ext cx="54354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pitchFamily="3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719403" y="371188"/>
            <a:ext cx="3742296"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3907703" y="727363"/>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046531" y="371188"/>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67733" y="457916"/>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0" y="457916"/>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781800" y="457835"/>
            <a:ext cx="4912360" cy="398780"/>
          </a:xfrm>
          <a:prstGeom prst="rect">
            <a:avLst/>
          </a:prstGeom>
          <a:noFill/>
        </p:spPr>
        <p:txBody>
          <a:bodyPr wrap="square" rtlCol="0">
            <a:spAutoFit/>
          </a:bodyPr>
          <a:lstStyle/>
          <a:p>
            <a:r>
              <a:rPr lang="en-US" altLang="zh-CN" sz="2000">
                <a:latin typeface="微软雅黑" panose="020B0503020204020204" pitchFamily="34" charset="-122"/>
                <a:ea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rPr>
              <a:t>按要求完善初始化资料</a:t>
            </a:r>
          </a:p>
        </p:txBody>
      </p:sp>
      <p:sp>
        <p:nvSpPr>
          <p:cNvPr id="11" name="右箭头 10"/>
          <p:cNvSpPr/>
          <p:nvPr/>
        </p:nvSpPr>
        <p:spPr>
          <a:xfrm>
            <a:off x="6461414" y="3415553"/>
            <a:ext cx="1247987" cy="2159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pic>
        <p:nvPicPr>
          <p:cNvPr id="2051" name="Picture 3" descr="C:\Users\Administrator\AppData\Local\Temp\WeChat Files\96b69524fcd186a14701f7d3861abf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02" y="1250858"/>
            <a:ext cx="6899821" cy="5442531"/>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
          <p:cNvSpPr txBox="1"/>
          <p:nvPr/>
        </p:nvSpPr>
        <p:spPr>
          <a:xfrm>
            <a:off x="7791874" y="2292169"/>
            <a:ext cx="3902287" cy="1631216"/>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完善账户个人资料，红色星号为必填项目，昵称、密码、密保邮箱、手机号码、验证码、籍贯、身份证号码，填写完毕后，点击“确定“初始化动作完成。</a:t>
            </a:r>
          </a:p>
        </p:txBody>
      </p:sp>
    </p:spTree>
    <p:extLst>
      <p:ext uri="{BB962C8B-B14F-4D97-AF65-F5344CB8AC3E}">
        <p14:creationId xmlns:p14="http://schemas.microsoft.com/office/powerpoint/2010/main" val="4046972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5960" y="1646555"/>
            <a:ext cx="8726170" cy="4890135"/>
          </a:xfrm>
          <a:prstGeom prst="rect">
            <a:avLst/>
          </a:prstGeom>
        </p:spPr>
      </p:pic>
      <p:sp>
        <p:nvSpPr>
          <p:cNvPr id="4" name="文本框 3"/>
          <p:cNvSpPr txBox="1"/>
          <p:nvPr/>
        </p:nvSpPr>
        <p:spPr>
          <a:xfrm>
            <a:off x="5807075" y="1178560"/>
            <a:ext cx="437896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r>
              <a:rPr lang="zh-CN" altLang="en-US" sz="20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账号正式激活可以正常使用操作啦</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2"/>
          <a:stretch>
            <a:fillRect/>
          </a:stretch>
        </p:blipFill>
        <p:spPr>
          <a:xfrm>
            <a:off x="1557655" y="1828165"/>
            <a:ext cx="6390005" cy="4980940"/>
          </a:xfrm>
          <a:prstGeom prst="rect">
            <a:avLst/>
          </a:prstGeom>
        </p:spPr>
      </p:pic>
      <p:sp>
        <p:nvSpPr>
          <p:cNvPr id="8" name="文本框 7"/>
          <p:cNvSpPr txBox="1"/>
          <p:nvPr/>
        </p:nvSpPr>
        <p:spPr>
          <a:xfrm>
            <a:off x="7875905" y="1971675"/>
            <a:ext cx="3126740" cy="4030980"/>
          </a:xfrm>
          <a:prstGeom prst="rect">
            <a:avLst/>
          </a:prstGeom>
          <a:noFill/>
          <a:ln w="9525">
            <a:noFill/>
          </a:ln>
        </p:spPr>
        <p:txBody>
          <a:bodyPr wrap="square">
            <a:spAutoFit/>
          </a:bodyPr>
          <a:lstStyle/>
          <a:p>
            <a:pPr indent="0"/>
            <a:r>
              <a:rPr lang="en-US" altLang="zh-CN"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1.</a:t>
            </a:r>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活动首页：</a:t>
            </a:r>
          </a:p>
          <a:p>
            <a:pPr indent="0"/>
            <a:r>
              <a:rPr lang="zh-CN" altLang="en-US" sz="1600">
                <a:latin typeface="微软雅黑" panose="020B0503020204020204" charset="-122"/>
                <a:ea typeface="微软雅黑" panose="020B0503020204020204" charset="-122"/>
              </a:rPr>
              <a:t>包含全省活动、</a:t>
            </a:r>
            <a:r>
              <a:rPr lang="en-US" altLang="zh-CN" sz="1600">
                <a:latin typeface="微软雅黑" panose="020B0503020204020204" charset="-122"/>
                <a:ea typeface="微软雅黑" panose="020B0503020204020204" charset="-122"/>
              </a:rPr>
              <a:t>PU</a:t>
            </a:r>
            <a:r>
              <a:rPr lang="zh-CN" altLang="en-US" sz="1600">
                <a:latin typeface="微软雅黑" panose="020B0503020204020204" charset="-122"/>
                <a:ea typeface="微软雅黑" panose="020B0503020204020204" charset="-122"/>
              </a:rPr>
              <a:t>官方活动</a:t>
            </a:r>
          </a:p>
          <a:p>
            <a:pPr indent="0"/>
            <a:r>
              <a:rPr lang="zh-CN" altLang="en-US" sz="1600">
                <a:latin typeface="微软雅黑" panose="020B0503020204020204" charset="-122"/>
                <a:ea typeface="微软雅黑" panose="020B0503020204020204" charset="-122"/>
              </a:rPr>
              <a:t>及全校所有活动</a:t>
            </a:r>
          </a:p>
          <a:p>
            <a:pPr indent="0"/>
            <a:endParaRPr lang="en-US" altLang="zh-CN"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indent="0"/>
            <a:r>
              <a:rPr lang="en-US" altLang="zh-CN"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2.</a:t>
            </a:r>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校园部落：</a:t>
            </a:r>
          </a:p>
          <a:p>
            <a:pPr indent="0"/>
            <a:r>
              <a:rPr lang="zh-CN" altLang="en-US" sz="1600">
                <a:latin typeface="微软雅黑" panose="020B0503020204020204" charset="-122"/>
                <a:ea typeface="微软雅黑" panose="020B0503020204020204" charset="-122"/>
              </a:rPr>
              <a:t>校内学生组织、学生社团及</a:t>
            </a:r>
          </a:p>
          <a:p>
            <a:pPr indent="0"/>
            <a:r>
              <a:rPr lang="zh-CN" altLang="en-US" sz="1600">
                <a:latin typeface="微软雅黑" panose="020B0503020204020204" charset="-122"/>
                <a:ea typeface="微软雅黑" panose="020B0503020204020204" charset="-122"/>
              </a:rPr>
              <a:t>团支部统称为校园部落</a:t>
            </a:r>
          </a:p>
          <a:p>
            <a:pPr indent="0"/>
            <a:endParaRPr lang="en-US" altLang="zh-CN"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indent="0"/>
            <a:r>
              <a:rPr lang="en-US" altLang="zh-CN"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3.</a:t>
            </a:r>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校内通知：</a:t>
            </a:r>
          </a:p>
          <a:p>
            <a:pPr indent="0"/>
            <a:r>
              <a:rPr lang="zh-CN" altLang="en-US" sz="1600">
                <a:latin typeface="微软雅黑" panose="020B0503020204020204" charset="-122"/>
                <a:ea typeface="微软雅黑" panose="020B0503020204020204" charset="-122"/>
              </a:rPr>
              <a:t>可以查看校方发布的通知公告</a:t>
            </a:r>
          </a:p>
          <a:p>
            <a:pPr indent="0"/>
            <a:endParaRPr lang="en-US" altLang="zh-CN" sz="1600">
              <a:latin typeface="微软雅黑" panose="020B0503020204020204" charset="-122"/>
              <a:ea typeface="微软雅黑" panose="020B0503020204020204" charset="-122"/>
            </a:endParaRPr>
          </a:p>
          <a:p>
            <a:pPr indent="0"/>
            <a:r>
              <a:rPr lang="en-US" altLang="zh-CN"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4.</a:t>
            </a:r>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问卷</a:t>
            </a:r>
          </a:p>
          <a:p>
            <a:pPr indent="0"/>
            <a:r>
              <a:rPr lang="zh-CN" altLang="en-US" sz="1600">
                <a:latin typeface="微软雅黑" panose="020B0503020204020204" charset="-122"/>
                <a:ea typeface="微软雅黑" panose="020B0503020204020204" charset="-122"/>
              </a:rPr>
              <a:t>由校方发布学生完成问卷调查</a:t>
            </a:r>
          </a:p>
          <a:p>
            <a:pPr indent="0"/>
            <a:endParaRPr lang="en-US" altLang="zh-CN"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indent="0"/>
            <a:r>
              <a:rPr lang="en-US" altLang="zh-CN"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5.</a:t>
            </a:r>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申请实践学分（时）：</a:t>
            </a:r>
          </a:p>
          <a:p>
            <a:pPr indent="0"/>
            <a:r>
              <a:rPr lang="zh-CN" altLang="en-US" sz="1600">
                <a:latin typeface="微软雅黑" panose="020B0503020204020204" charset="-122"/>
                <a:ea typeface="微软雅黑" panose="020B0503020204020204" charset="-122"/>
              </a:rPr>
              <a:t>可以申请第二课堂类学时</a:t>
            </a:r>
          </a:p>
        </p:txBody>
      </p:sp>
      <p:sp>
        <p:nvSpPr>
          <p:cNvPr id="11" name="矩形 10"/>
          <p:cNvSpPr/>
          <p:nvPr/>
        </p:nvSpPr>
        <p:spPr>
          <a:xfrm>
            <a:off x="1823720" y="1310005"/>
            <a:ext cx="2085975" cy="1106805"/>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2.</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首页</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矩形 10"/>
          <p:cNvSpPr/>
          <p:nvPr/>
        </p:nvSpPr>
        <p:spPr>
          <a:xfrm>
            <a:off x="1969135" y="1243330"/>
            <a:ext cx="2085975" cy="1106805"/>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3.</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活动首页</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图片 -2147482566"/>
          <p:cNvPicPr>
            <a:picLocks noChangeAspect="1"/>
          </p:cNvPicPr>
          <p:nvPr/>
        </p:nvPicPr>
        <p:blipFill>
          <a:blip r:embed="rId2"/>
          <a:stretch>
            <a:fillRect/>
          </a:stretch>
        </p:blipFill>
        <p:spPr>
          <a:xfrm>
            <a:off x="1770380" y="1762125"/>
            <a:ext cx="5843905" cy="4868545"/>
          </a:xfrm>
          <a:prstGeom prst="rect">
            <a:avLst/>
          </a:prstGeom>
          <a:noFill/>
          <a:ln w="9525">
            <a:noFill/>
          </a:ln>
        </p:spPr>
      </p:pic>
      <p:sp>
        <p:nvSpPr>
          <p:cNvPr id="100" name="文本框 99"/>
          <p:cNvSpPr txBox="1"/>
          <p:nvPr/>
        </p:nvSpPr>
        <p:spPr>
          <a:xfrm>
            <a:off x="7688580" y="2263140"/>
            <a:ext cx="3175000" cy="3291840"/>
          </a:xfrm>
          <a:prstGeom prst="rect">
            <a:avLst/>
          </a:prstGeom>
          <a:noFill/>
          <a:ln w="9525">
            <a:noFill/>
          </a:ln>
        </p:spPr>
        <p:txBody>
          <a:bodyPr wrap="square">
            <a:spAutoFit/>
          </a:bodyPr>
          <a:lstStyle/>
          <a:p>
            <a:pPr indent="0"/>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活动首页频道分为：</a:t>
            </a:r>
          </a:p>
          <a:p>
            <a:pPr indent="0"/>
            <a:r>
              <a:rPr lang="zh-CN" altLang="en-US" sz="1600">
                <a:latin typeface="微软雅黑" panose="020B0503020204020204" charset="-122"/>
                <a:ea typeface="微软雅黑" panose="020B0503020204020204" charset="-122"/>
                <a:cs typeface="宋体" panose="02010600030101010101" pitchFamily="2" charset="-122"/>
              </a:rPr>
              <a:t>全省精英活动</a:t>
            </a:r>
          </a:p>
          <a:p>
            <a:pPr indent="0"/>
            <a:r>
              <a:rPr lang="zh-CN" altLang="en-US" sz="1600">
                <a:latin typeface="微软雅黑" panose="020B0503020204020204" charset="-122"/>
                <a:ea typeface="微软雅黑" panose="020B0503020204020204" charset="-122"/>
                <a:cs typeface="宋体" panose="02010600030101010101" pitchFamily="2" charset="-122"/>
              </a:rPr>
              <a:t>热门推荐活动 </a:t>
            </a:r>
          </a:p>
          <a:p>
            <a:pPr indent="0"/>
            <a:r>
              <a:rPr lang="zh-CN" altLang="en-US" sz="1600">
                <a:latin typeface="微软雅黑" panose="020B0503020204020204" charset="-122"/>
                <a:ea typeface="微软雅黑" panose="020B0503020204020204" charset="-122"/>
                <a:cs typeface="宋体" panose="02010600030101010101" pitchFamily="2" charset="-122"/>
              </a:rPr>
              <a:t>感兴趣活动 </a:t>
            </a:r>
          </a:p>
          <a:p>
            <a:pPr indent="0"/>
            <a:r>
              <a:rPr lang="zh-CN" altLang="en-US" sz="1600">
                <a:latin typeface="微软雅黑" panose="020B0503020204020204" charset="-122"/>
                <a:ea typeface="微软雅黑" panose="020B0503020204020204" charset="-122"/>
                <a:cs typeface="宋体" panose="02010600030101010101" pitchFamily="2" charset="-122"/>
              </a:rPr>
              <a:t>我参与的 </a:t>
            </a:r>
          </a:p>
          <a:p>
            <a:pPr indent="0"/>
            <a:r>
              <a:rPr lang="zh-CN" altLang="en-US" sz="1600">
                <a:latin typeface="微软雅黑" panose="020B0503020204020204" charset="-122"/>
                <a:ea typeface="微软雅黑" panose="020B0503020204020204" charset="-122"/>
                <a:cs typeface="宋体" panose="02010600030101010101" pitchFamily="2" charset="-122"/>
              </a:rPr>
              <a:t>我发起的  </a:t>
            </a:r>
          </a:p>
          <a:p>
            <a:pPr indent="0"/>
            <a:r>
              <a:rPr lang="zh-CN" altLang="en-US" sz="1600">
                <a:latin typeface="微软雅黑" panose="020B0503020204020204" charset="-122"/>
                <a:ea typeface="微软雅黑" panose="020B0503020204020204" charset="-122"/>
                <a:cs typeface="宋体" panose="02010600030101010101" pitchFamily="2" charset="-122"/>
              </a:rPr>
              <a:t>待完结的  </a:t>
            </a:r>
          </a:p>
          <a:p>
            <a:pPr indent="0"/>
            <a:endParaRPr lang="zh-CN" altLang="en-US" sz="1600">
              <a:latin typeface="微软雅黑" panose="020B0503020204020204" charset="-122"/>
              <a:ea typeface="微软雅黑" panose="020B0503020204020204" charset="-122"/>
              <a:cs typeface="宋体" panose="02010600030101010101" pitchFamily="2" charset="-122"/>
            </a:endParaRPr>
          </a:p>
          <a:p>
            <a:pPr indent="0"/>
            <a:endParaRPr lang="zh-CN" altLang="en-US" sz="1600">
              <a:latin typeface="微软雅黑" panose="020B0503020204020204" charset="-122"/>
              <a:ea typeface="微软雅黑" panose="020B0503020204020204" charset="-122"/>
              <a:cs typeface="宋体" panose="02010600030101010101" pitchFamily="2" charset="-122"/>
            </a:endParaRPr>
          </a:p>
          <a:p>
            <a:pPr indent="0"/>
            <a:r>
              <a:rPr lang="zh-CN" altLang="en-US" sz="1600">
                <a:latin typeface="微软雅黑" panose="020B0503020204020204" charset="-122"/>
                <a:ea typeface="微软雅黑" panose="020B0503020204020204" charset="-122"/>
                <a:cs typeface="宋体" panose="02010600030101010101" pitchFamily="2" charset="-122"/>
              </a:rPr>
              <a:t>可以根据需要的频道、分类、组织等自行选择搜索指定活动点击活动名称报名参加</a:t>
            </a:r>
          </a:p>
          <a:p>
            <a:endParaRPr lang="zh-CN" altLang="en-US" sz="1600">
              <a:latin typeface="微软雅黑" panose="020B0503020204020204" charset="-122"/>
              <a:ea typeface="微软雅黑" panose="020B050302020402020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2097</Words>
  <Application>Microsoft Office PowerPoint</Application>
  <PresentationFormat>宽屏</PresentationFormat>
  <Paragraphs>433</Paragraphs>
  <Slides>39</Slides>
  <Notes>15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39</vt:i4>
      </vt:variant>
    </vt:vector>
  </HeadingPairs>
  <TitlesOfParts>
    <vt:vector size="47" baseType="lpstr">
      <vt:lpstr>Arial Unicode MS</vt:lpstr>
      <vt:lpstr>黑体</vt:lpstr>
      <vt:lpstr>宋体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T H</cp:lastModifiedBy>
  <cp:revision>31</cp:revision>
  <dcterms:created xsi:type="dcterms:W3CDTF">2017-07-31T04:30:00Z</dcterms:created>
  <dcterms:modified xsi:type="dcterms:W3CDTF">2021-02-25T11:36:51Z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